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6"/>
  </p:notesMasterIdLst>
  <p:handoutMasterIdLst>
    <p:handoutMasterId r:id="rId17"/>
  </p:handoutMasterIdLst>
  <p:sldIdLst>
    <p:sldId id="263" r:id="rId2"/>
    <p:sldId id="266" r:id="rId3"/>
    <p:sldId id="277" r:id="rId4"/>
    <p:sldId id="282" r:id="rId5"/>
    <p:sldId id="284" r:id="rId6"/>
    <p:sldId id="264" r:id="rId7"/>
    <p:sldId id="268" r:id="rId8"/>
    <p:sldId id="271" r:id="rId9"/>
    <p:sldId id="275" r:id="rId10"/>
    <p:sldId id="274" r:id="rId11"/>
    <p:sldId id="283" r:id="rId12"/>
    <p:sldId id="269" r:id="rId13"/>
    <p:sldId id="265" r:id="rId14"/>
    <p:sldId id="258"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12"/>
    <p:restoredTop sz="94600"/>
  </p:normalViewPr>
  <p:slideViewPr>
    <p:cSldViewPr snapToGrid="0" snapToObjects="1">
      <p:cViewPr>
        <p:scale>
          <a:sx n="83" d="100"/>
          <a:sy n="83" d="100"/>
        </p:scale>
        <p:origin x="125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12741E-6707-A744-AB95-6F090E264B03}" type="datetimeFigureOut">
              <a:rPr lang="en-US" smtClean="0"/>
              <a:t>5/26/2020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FE7D26-D145-8B47-9F10-42BDAC7FB816}" type="slidenum">
              <a:rPr lang="en-US" smtClean="0"/>
              <a:t>‹#›</a:t>
            </a:fld>
            <a:endParaRPr lang="en-US"/>
          </a:p>
        </p:txBody>
      </p:sp>
    </p:spTree>
    <p:extLst>
      <p:ext uri="{BB962C8B-B14F-4D97-AF65-F5344CB8AC3E}">
        <p14:creationId xmlns:p14="http://schemas.microsoft.com/office/powerpoint/2010/main" val="386277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D489641-972A-0046-80AC-820319E0B791}" type="datetimeFigureOut">
              <a:rPr lang="en-US" smtClean="0"/>
              <a:t>5/26/2020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AD96EED-1F6C-804A-B136-60CBFB2E8E9F}" type="slidenum">
              <a:rPr lang="en-US" smtClean="0"/>
              <a:t>‹#›</a:t>
            </a:fld>
            <a:endParaRPr lang="en-US"/>
          </a:p>
        </p:txBody>
      </p:sp>
    </p:spTree>
    <p:extLst>
      <p:ext uri="{BB962C8B-B14F-4D97-AF65-F5344CB8AC3E}">
        <p14:creationId xmlns:p14="http://schemas.microsoft.com/office/powerpoint/2010/main" val="4192210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05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03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320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442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142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endParaRPr/>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476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9:notes"/>
          <p:cNvSpPr txBox="1">
            <a:spLocks noGrp="1"/>
          </p:cNvSpPr>
          <p:nvPr>
            <p:ph type="body" idx="1"/>
          </p:nvPr>
        </p:nvSpPr>
        <p:spPr>
          <a:xfrm>
            <a:off x="701040" y="4473892"/>
            <a:ext cx="5608320" cy="3660459"/>
          </a:xfrm>
          <a:prstGeom prst="rect">
            <a:avLst/>
          </a:prstGeom>
          <a:noFill/>
          <a:ln>
            <a:noFill/>
          </a:ln>
        </p:spPr>
        <p:txBody>
          <a:bodyPr spcFirstLastPara="1" wrap="square" lIns="93162" tIns="46568" rIns="93162" bIns="46568" anchor="t" anchorCtr="0">
            <a:noAutofit/>
          </a:bodyPr>
          <a:lstStyle/>
          <a:p>
            <a:pPr marL="0" indent="0"/>
            <a:endParaRPr/>
          </a:p>
        </p:txBody>
      </p:sp>
      <p:sp>
        <p:nvSpPr>
          <p:cNvPr id="236" name="Google Shape;236;p19: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957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908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208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61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12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43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701041" y="4415790"/>
            <a:ext cx="5608319" cy="4183380"/>
          </a:xfrm>
          <a:prstGeom prst="rect">
            <a:avLst/>
          </a:prstGeom>
          <a:noFill/>
          <a:ln>
            <a:noFill/>
          </a:ln>
        </p:spPr>
        <p:txBody>
          <a:bodyPr lIns="93162" tIns="93162" rIns="93162" bIns="93162" anchor="ctr" anchorCtr="0">
            <a:noAutofit/>
          </a:bodyPr>
          <a:lstStyle/>
          <a:p>
            <a:r>
              <a:rPr lang="en-US" dirty="0"/>
              <a:t>If you complete coursework at</a:t>
            </a:r>
            <a:r>
              <a:rPr lang="en-US" baseline="0" dirty="0"/>
              <a:t> another institution, be sure to send an official transcript to SJSU.</a:t>
            </a:r>
            <a:endParaRPr dirty="0"/>
          </a:p>
        </p:txBody>
      </p:sp>
      <p:sp>
        <p:nvSpPr>
          <p:cNvPr id="94" name="Shape 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032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66F23D-3FCF-A34F-95B1-93454ABA820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5A21-E3AE-554B-A8F5-B70F966592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66F23D-3FCF-A34F-95B1-93454ABA820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5A21-E3AE-554B-A8F5-B70F9665928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822960" y="286604"/>
            <a:ext cx="7543800" cy="1450757"/>
          </a:xfrm>
          <a:prstGeom prst="rect">
            <a:avLst/>
          </a:prstGeom>
          <a:noFill/>
          <a:ln>
            <a:noFill/>
          </a:ln>
        </p:spPr>
        <p:txBody>
          <a:bodyPr spcFirstLastPara="1" wrap="square" lIns="91425" tIns="91425" rIns="91425" bIns="91425"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 name="Google Shape;38;p4"/>
          <p:cNvSpPr txBox="1">
            <a:spLocks noGrp="1"/>
          </p:cNvSpPr>
          <p:nvPr>
            <p:ph type="body" idx="1"/>
          </p:nvPr>
        </p:nvSpPr>
        <p:spPr>
          <a:xfrm>
            <a:off x="822960" y="1845734"/>
            <a:ext cx="7543800" cy="4023360"/>
          </a:xfrm>
          <a:prstGeom prst="rect">
            <a:avLst/>
          </a:prstGeom>
          <a:noFill/>
          <a:ln>
            <a:noFill/>
          </a:ln>
        </p:spPr>
        <p:txBody>
          <a:bodyPr spcFirstLastPara="1" wrap="square" lIns="91425" tIns="91425" rIns="91425" bIns="91425"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39" name="Google Shape;39;p4"/>
          <p:cNvSpPr txBox="1">
            <a:spLocks noGrp="1"/>
          </p:cNvSpPr>
          <p:nvPr>
            <p:ph type="dt" idx="10"/>
          </p:nvPr>
        </p:nvSpPr>
        <p:spPr>
          <a:xfrm>
            <a:off x="822961" y="6459786"/>
            <a:ext cx="1854203"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ftr" idx="11"/>
          </p:nvPr>
        </p:nvSpPr>
        <p:spPr>
          <a:xfrm>
            <a:off x="2764639" y="6459786"/>
            <a:ext cx="3617103"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b="0" i="0" u="none" strike="noStrike" cap="none">
                <a:solidFill>
                  <a:srgbClr val="FFFFFF"/>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913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566F23D-3FCF-A34F-95B1-93454ABA8201}" type="datetimeFigureOut">
              <a:rPr lang="en-US" smtClean="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5A21-E3AE-554B-A8F5-B70F9665928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566F23D-3FCF-A34F-95B1-93454ABA820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D5A21-E3AE-554B-A8F5-B70F96659285}"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66F23D-3FCF-A34F-95B1-93454ABA8201}" type="datetimeFigureOut">
              <a:rPr lang="en-US" smtClean="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D5A21-E3AE-554B-A8F5-B70F96659285}"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66F23D-3FCF-A34F-95B1-93454ABA8201}" type="datetimeFigureOut">
              <a:rPr lang="en-US" smtClean="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D5A21-E3AE-554B-A8F5-B70F966592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6F23D-3FCF-A34F-95B1-93454ABA8201}" type="datetimeFigureOut">
              <a:rPr lang="en-US" smtClean="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D5A21-E3AE-554B-A8F5-B70F966592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66F23D-3FCF-A34F-95B1-93454ABA820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D5A21-E3AE-554B-A8F5-B70F9665928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66F23D-3FCF-A34F-95B1-93454ABA8201}" type="datetimeFigureOut">
              <a:rPr lang="en-US" smtClean="0"/>
              <a:t>5/26/2020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D5A21-E3AE-554B-A8F5-B70F96659285}"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566F23D-3FCF-A34F-95B1-93454ABA8201}" type="datetimeFigureOut">
              <a:rPr lang="en-US" smtClean="0"/>
              <a:t>5/26/2020</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E1D5A21-E3AE-554B-A8F5-B70F966592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jsu.edu/registrar/registration/leave-of-absence.ph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jsu.edu/counseling/" TargetMode="External"/><Relationship Id="rId3" Type="http://schemas.openxmlformats.org/officeDocument/2006/relationships/image" Target="../media/image1.png"/><Relationship Id="rId7" Type="http://schemas.openxmlformats.org/officeDocument/2006/relationships/hyperlink" Target="https://www.sjsu.edu/careercenter/"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jsu.edu/writingcenter/" TargetMode="External"/><Relationship Id="rId5" Type="http://schemas.openxmlformats.org/officeDocument/2006/relationships/hyperlink" Target="https://www.sjsu.edu/aec/students/accommodations/center-for-accessible-technology/" TargetMode="External"/><Relationship Id="rId4" Type="http://schemas.openxmlformats.org/officeDocument/2006/relationships/hyperlink" Target="https://peerconnections.sjsu.ed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jsu.edu/summer/academic/fe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sjsu.edu/ugs/faculty/programs/assessment/ge/Schedules/AreaA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aec-info@sjsu.edu" TargetMode="External"/><Relationship Id="rId4" Type="http://schemas.openxmlformats.org/officeDocument/2006/relationships/hyperlink" Target="https://testing.sjsu.edu/ws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sjsu.edu/essc/coe-undergraduate-advising/index.php" TargetMode="External"/><Relationship Id="rId3" Type="http://schemas.openxmlformats.org/officeDocument/2006/relationships/image" Target="../media/image1.png"/><Relationship Id="rId7" Type="http://schemas.openxmlformats.org/officeDocument/2006/relationships/hyperlink" Target="https://www.sjsu.edu/education/studentsuccesscenter/index.ph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sjsu.edu/cosac/" TargetMode="External"/><Relationship Id="rId5" Type="http://schemas.openxmlformats.org/officeDocument/2006/relationships/hyperlink" Target="https://www.sjsu.edu/chhs-ssc/" TargetMode="External"/><Relationship Id="rId10" Type="http://schemas.openxmlformats.org/officeDocument/2006/relationships/hyperlink" Target="https://www.sjsu.edu/lcobssc/" TargetMode="External"/><Relationship Id="rId4" Type="http://schemas.openxmlformats.org/officeDocument/2006/relationships/hyperlink" Target="https://www.sjsu.edu/access/" TargetMode="External"/><Relationship Id="rId9" Type="http://schemas.openxmlformats.org/officeDocument/2006/relationships/hyperlink" Target="https://www.sjsu.edu/ha-advisi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atalog.sjsu.edu/" TargetMode="External"/><Relationship Id="rId3" Type="http://schemas.openxmlformats.org/officeDocument/2006/relationships/image" Target="../media/image1.png"/><Relationship Id="rId7" Type="http://schemas.openxmlformats.org/officeDocument/2006/relationships/hyperlink" Target="http://www.science.sjsu.edu/science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info.sjsu.edu/web-dbgen/catalog/courses/EDCO004.html" TargetMode="External"/><Relationship Id="rId5" Type="http://schemas.openxmlformats.org/officeDocument/2006/relationships/hyperlink" Target="https://www.sjsu.edu/aspire/firstyearexperience/" TargetMode="External"/><Relationship Id="rId10" Type="http://schemas.openxmlformats.org/officeDocument/2006/relationships/hyperlink" Target="https://www.sjsu.edu/gup/ugs/degreeaudit/viewaudit/" TargetMode="External"/><Relationship Id="rId4" Type="http://schemas.openxmlformats.org/officeDocument/2006/relationships/hyperlink" Target="https://www.sjsu.edu/newspartans/frosh-orientation/" TargetMode="External"/><Relationship Id="rId9" Type="http://schemas.openxmlformats.org/officeDocument/2006/relationships/hyperlink" Target="https://www.sjsu.edu/advising/roadmap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sjsu.edu/careercenter/" TargetMode="External"/><Relationship Id="rId4" Type="http://schemas.openxmlformats.org/officeDocument/2006/relationships/hyperlink" Target="https://www.sjsu.edu/aar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sjsu.edu/registrar/docs/grad_app.pdf" TargetMode="External"/><Relationship Id="rId3" Type="http://schemas.openxmlformats.org/officeDocument/2006/relationships/image" Target="../media/image1.png"/><Relationship Id="rId7" Type="http://schemas.openxmlformats.org/officeDocument/2006/relationships/hyperlink" Target="https://www.sjsu.edu/gup/ugs/degreeaudit/viewaud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sjsu.edu/advising/roadmaps/" TargetMode="External"/><Relationship Id="rId5" Type="http://schemas.openxmlformats.org/officeDocument/2006/relationships/hyperlink" Target="https://catalog.sjsu.edu/" TargetMode="External"/><Relationship Id="rId4" Type="http://schemas.openxmlformats.org/officeDocument/2006/relationships/hyperlink" Target="http://www.science.sjsu.edu/transf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1747199"/>
            <a:ext cx="8229600" cy="26450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AEC </a:t>
            </a:r>
            <a:b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b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ACADEMIC ADVISING </a:t>
            </a:r>
            <a:b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b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WORKSHOP</a:t>
            </a:r>
          </a:p>
        </p:txBody>
      </p:sp>
      <p:sp>
        <p:nvSpPr>
          <p:cNvPr id="2" name="TextBox 1">
            <a:extLst>
              <a:ext uri="{FF2B5EF4-FFF2-40B4-BE49-F238E27FC236}">
                <a16:creationId xmlns:a16="http://schemas.microsoft.com/office/drawing/2014/main" id="{C06D5B90-CBDA-4C98-BD17-464F5358E345}"/>
              </a:ext>
            </a:extLst>
          </p:cNvPr>
          <p:cNvSpPr txBox="1"/>
          <p:nvPr/>
        </p:nvSpPr>
        <p:spPr>
          <a:xfrm>
            <a:off x="1977656" y="4329042"/>
            <a:ext cx="8378456" cy="2062103"/>
          </a:xfrm>
          <a:prstGeom prst="rect">
            <a:avLst/>
          </a:prstGeom>
          <a:noFill/>
        </p:spPr>
        <p:txBody>
          <a:bodyPr wrap="square" rtlCol="0">
            <a:spAutoFit/>
          </a:bodyPr>
          <a:lstStyle/>
          <a:p>
            <a:endParaRPr lang="en-US" dirty="0">
              <a:solidFill>
                <a:schemeClr val="tx1">
                  <a:lumMod val="75000"/>
                  <a:lumOff val="25000"/>
                </a:schemeClr>
              </a:solidFill>
            </a:endParaRPr>
          </a:p>
          <a:p>
            <a:pPr lvl="8"/>
            <a:r>
              <a:rPr lang="en-US" dirty="0">
                <a:solidFill>
                  <a:schemeClr val="tx1">
                    <a:lumMod val="75000"/>
                    <a:lumOff val="25000"/>
                  </a:schemeClr>
                </a:solidFill>
              </a:rPr>
              <a:t>         Administration Building</a:t>
            </a:r>
          </a:p>
          <a:p>
            <a:pPr lvl="8"/>
            <a:r>
              <a:rPr lang="en-US" dirty="0">
                <a:solidFill>
                  <a:schemeClr val="tx1">
                    <a:lumMod val="75000"/>
                    <a:lumOff val="25000"/>
                  </a:schemeClr>
                </a:solidFill>
              </a:rPr>
              <a:t>         Admin 110</a:t>
            </a:r>
          </a:p>
          <a:p>
            <a:pPr lvl="8"/>
            <a:r>
              <a:rPr lang="en-US" sz="2600" dirty="0">
                <a:solidFill>
                  <a:schemeClr val="tx1">
                    <a:lumMod val="75000"/>
                    <a:lumOff val="25000"/>
                  </a:schemeClr>
                </a:solidFill>
                <a:latin typeface="Wingdings" charset="2"/>
                <a:cs typeface="Wingdings" charset="2"/>
              </a:rPr>
              <a:t>)</a:t>
            </a:r>
            <a:r>
              <a:rPr lang="en-US" dirty="0">
                <a:solidFill>
                  <a:schemeClr val="tx1">
                    <a:lumMod val="75000"/>
                    <a:lumOff val="25000"/>
                  </a:schemeClr>
                </a:solidFill>
                <a:latin typeface="Wingdings" charset="2"/>
                <a:cs typeface="Wingdings" charset="2"/>
              </a:rPr>
              <a:t> </a:t>
            </a:r>
            <a:r>
              <a:rPr lang="en-US" dirty="0">
                <a:solidFill>
                  <a:schemeClr val="tx1">
                    <a:lumMod val="75000"/>
                    <a:lumOff val="25000"/>
                  </a:schemeClr>
                </a:solidFill>
              </a:rPr>
              <a:t>(408) 924-6000</a:t>
            </a:r>
          </a:p>
          <a:p>
            <a:pPr lvl="8"/>
            <a:r>
              <a:rPr lang="en-US" sz="2200" dirty="0">
                <a:solidFill>
                  <a:schemeClr val="tx1">
                    <a:lumMod val="75000"/>
                    <a:lumOff val="25000"/>
                  </a:schemeClr>
                </a:solidFill>
                <a:latin typeface="Wingdings" charset="2"/>
                <a:cs typeface="Wingdings" charset="2"/>
              </a:rPr>
              <a:t>*</a:t>
            </a:r>
            <a:r>
              <a:rPr lang="en-US" dirty="0">
                <a:solidFill>
                  <a:schemeClr val="tx1">
                    <a:lumMod val="75000"/>
                    <a:lumOff val="25000"/>
                  </a:schemeClr>
                </a:solidFill>
                <a:latin typeface="Wingdings" charset="2"/>
                <a:cs typeface="Wingdings" charset="2"/>
              </a:rPr>
              <a:t> </a:t>
            </a:r>
            <a:r>
              <a:rPr lang="en-US" dirty="0">
                <a:solidFill>
                  <a:schemeClr val="tx1">
                    <a:lumMod val="75000"/>
                    <a:lumOff val="25000"/>
                  </a:schemeClr>
                </a:solidFill>
              </a:rPr>
              <a:t>aec-info@sjsu.edu</a:t>
            </a:r>
          </a:p>
          <a:p>
            <a:pPr lvl="8"/>
            <a:r>
              <a:rPr lang="en-US" sz="2600" dirty="0">
                <a:solidFill>
                  <a:schemeClr val="tx1">
                    <a:lumMod val="75000"/>
                    <a:lumOff val="25000"/>
                  </a:schemeClr>
                </a:solidFill>
                <a:latin typeface="Wingdings" charset="2"/>
                <a:cs typeface="Wingdings" charset="2"/>
              </a:rPr>
              <a:t>:</a:t>
            </a:r>
            <a:r>
              <a:rPr lang="en-US" sz="2200" dirty="0">
                <a:solidFill>
                  <a:schemeClr val="tx1">
                    <a:lumMod val="75000"/>
                    <a:lumOff val="25000"/>
                  </a:schemeClr>
                </a:solidFill>
                <a:latin typeface="Wingdings" charset="2"/>
                <a:cs typeface="Wingdings" charset="2"/>
              </a:rPr>
              <a:t> </a:t>
            </a:r>
            <a:r>
              <a:rPr lang="en-US" dirty="0">
                <a:solidFill>
                  <a:schemeClr val="tx1">
                    <a:lumMod val="75000"/>
                    <a:lumOff val="25000"/>
                  </a:schemeClr>
                </a:solidFill>
              </a:rPr>
              <a:t>sjsu.edu/</a:t>
            </a:r>
            <a:r>
              <a:rPr lang="en-US" dirty="0" err="1">
                <a:solidFill>
                  <a:schemeClr val="tx1">
                    <a:lumMod val="75000"/>
                    <a:lumOff val="25000"/>
                  </a:schemeClr>
                </a:solidFill>
              </a:rPr>
              <a:t>aec</a:t>
            </a:r>
            <a:endParaRPr lang="en-US" dirty="0">
              <a:solidFill>
                <a:schemeClr val="tx1">
                  <a:lumMod val="75000"/>
                  <a:lumOff val="25000"/>
                </a:schemeClr>
              </a:solidFill>
            </a:endParaRPr>
          </a:p>
        </p:txBody>
      </p:sp>
      <p:pic>
        <p:nvPicPr>
          <p:cNvPr id="7" name="Picture 6">
            <a:extLst>
              <a:ext uri="{FF2B5EF4-FFF2-40B4-BE49-F238E27FC236}">
                <a16:creationId xmlns:a16="http://schemas.microsoft.com/office/drawing/2014/main" id="{5865C9EA-748F-49B1-A8A0-F5095BD5718E}"/>
              </a:ext>
            </a:extLst>
          </p:cNvPr>
          <p:cNvPicPr>
            <a:picLocks noChangeAspect="1"/>
          </p:cNvPicPr>
          <p:nvPr/>
        </p:nvPicPr>
        <p:blipFill>
          <a:blip r:embed="rId4"/>
          <a:stretch>
            <a:fillRect/>
          </a:stretch>
        </p:blipFill>
        <p:spPr>
          <a:xfrm>
            <a:off x="5656521" y="4623444"/>
            <a:ext cx="414865" cy="414865"/>
          </a:xfrm>
          <a:prstGeom prst="rect">
            <a:avLst/>
          </a:prstGeom>
        </p:spPr>
      </p:pic>
    </p:spTree>
    <p:extLst>
      <p:ext uri="{BB962C8B-B14F-4D97-AF65-F5344CB8AC3E}">
        <p14:creationId xmlns:p14="http://schemas.microsoft.com/office/powerpoint/2010/main" val="221829073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0" y="1"/>
            <a:ext cx="9124972" cy="6857999"/>
          </a:xfrm>
          <a:prstGeom prst="rect">
            <a:avLst/>
          </a:prstGeom>
          <a:noFill/>
          <a:ln>
            <a:noFill/>
          </a:ln>
        </p:spPr>
      </p:pic>
      <p:sp>
        <p:nvSpPr>
          <p:cNvPr id="98" name="Shape 98"/>
          <p:cNvSpPr txBox="1">
            <a:spLocks noGrp="1"/>
          </p:cNvSpPr>
          <p:nvPr>
            <p:ph type="title"/>
          </p:nvPr>
        </p:nvSpPr>
        <p:spPr>
          <a:xfrm>
            <a:off x="457200" y="783981"/>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Policies &amp; Procedures</a:t>
            </a:r>
          </a:p>
        </p:txBody>
      </p:sp>
      <p:sp>
        <p:nvSpPr>
          <p:cNvPr id="99" name="Shape 99"/>
          <p:cNvSpPr txBox="1">
            <a:spLocks noGrp="1"/>
          </p:cNvSpPr>
          <p:nvPr>
            <p:ph type="body" idx="4294967295"/>
          </p:nvPr>
        </p:nvSpPr>
        <p:spPr>
          <a:xfrm>
            <a:off x="457200" y="1417639"/>
            <a:ext cx="8229600" cy="5306434"/>
          </a:xfrm>
          <a:prstGeom prst="rect">
            <a:avLst/>
          </a:prstGeom>
          <a:noFill/>
          <a:ln>
            <a:noFill/>
          </a:ln>
        </p:spPr>
        <p:txBody>
          <a:bodyPr lIns="91425" tIns="45700" rIns="91425" bIns="45700" anchor="t" anchorCtr="0">
            <a:noAutofit/>
          </a:bodyPr>
          <a:lstStyle/>
          <a:p>
            <a:pPr marL="457200" lvl="0" indent="-457200">
              <a:spcBef>
                <a:spcPts val="600"/>
              </a:spcBef>
              <a:spcAft>
                <a:spcPts val="600"/>
              </a:spcAft>
              <a:buClr>
                <a:schemeClr val="accent1"/>
              </a:buClr>
              <a:buSzPts val="1400"/>
              <a:buNone/>
            </a:pPr>
            <a:r>
              <a:rPr lang="en-US" sz="1800" b="1" dirty="0">
                <a:solidFill>
                  <a:srgbClr val="0070C0"/>
                </a:solidFill>
                <a:latin typeface="Calibri" panose="020F0502020204030204" pitchFamily="34" charset="0"/>
                <a:ea typeface="Calibri"/>
                <a:cs typeface="Calibri" panose="020F0502020204030204" pitchFamily="34" charset="0"/>
                <a:sym typeface="Calibri"/>
              </a:rPr>
              <a:t>Academic Standing</a:t>
            </a:r>
          </a:p>
          <a:p>
            <a:pPr marL="457200" indent="-457200">
              <a:spcBef>
                <a:spcPts val="600"/>
              </a:spcBef>
              <a:spcAft>
                <a:spcPts val="600"/>
              </a:spcAft>
              <a:buClr>
                <a:srgbClr val="0070C0"/>
              </a:buClr>
              <a:buSzPct val="103000"/>
              <a:buFont typeface="Wingdings" panose="05000000000000000000" pitchFamily="2" charset="2"/>
              <a:buChar char="§"/>
            </a:pPr>
            <a:r>
              <a:rPr lang="en-US" sz="1800" dirty="0">
                <a:latin typeface="Calibri" panose="020F0502020204030204" pitchFamily="34" charset="0"/>
                <a:cs typeface="Calibri" panose="020F0502020204030204" pitchFamily="34" charset="0"/>
              </a:rPr>
              <a:t>Good Academic Standing = SJSU cum 2.0 (or above)</a:t>
            </a:r>
          </a:p>
          <a:p>
            <a:pPr marL="457200" indent="-457200">
              <a:spcBef>
                <a:spcPts val="600"/>
              </a:spcBef>
              <a:spcAft>
                <a:spcPts val="600"/>
              </a:spcAft>
              <a:buClr>
                <a:srgbClr val="0070C0"/>
              </a:buClr>
              <a:buSzPct val="103000"/>
              <a:buFont typeface="Wingdings" panose="05000000000000000000" pitchFamily="2" charset="2"/>
              <a:buChar char="§"/>
            </a:pPr>
            <a:r>
              <a:rPr lang="en-US" sz="1800" dirty="0">
                <a:latin typeface="Calibri" panose="020F0502020204030204" pitchFamily="34" charset="0"/>
                <a:cs typeface="Calibri" panose="020F0502020204030204" pitchFamily="34" charset="0"/>
              </a:rPr>
              <a:t>Academic Probation = SJSU cum below 2.0</a:t>
            </a:r>
          </a:p>
          <a:p>
            <a:pPr marL="457200" indent="-457200">
              <a:spcBef>
                <a:spcPts val="600"/>
              </a:spcBef>
              <a:spcAft>
                <a:spcPts val="600"/>
              </a:spcAft>
              <a:buClr>
                <a:srgbClr val="0070C0"/>
              </a:buClr>
              <a:buSzPct val="103000"/>
              <a:buFont typeface="Wingdings" panose="05000000000000000000" pitchFamily="2" charset="2"/>
              <a:buChar char="§"/>
            </a:pPr>
            <a:r>
              <a:rPr lang="en-US" sz="1800" dirty="0">
                <a:latin typeface="Calibri" panose="020F0502020204030204" pitchFamily="34" charset="0"/>
                <a:cs typeface="Calibri" panose="020F0502020204030204" pitchFamily="34" charset="0"/>
              </a:rPr>
              <a:t>Disqualification = if while on AP you fail to obtain a subsequent semester GPA of 2.0 or higher you will be dismissed from the institution</a:t>
            </a:r>
          </a:p>
          <a:p>
            <a:pPr marL="457200" indent="-457200">
              <a:spcBef>
                <a:spcPts val="600"/>
              </a:spcBef>
              <a:spcAft>
                <a:spcPts val="600"/>
              </a:spcAft>
              <a:buClr>
                <a:srgbClr val="0070C0"/>
              </a:buClr>
              <a:buSzPct val="103000"/>
              <a:buFont typeface="Wingdings" panose="05000000000000000000" pitchFamily="2" charset="2"/>
              <a:buChar char="§"/>
            </a:pPr>
            <a:r>
              <a:rPr lang="en-US" sz="1800" dirty="0">
                <a:latin typeface="Calibri" panose="020F0502020204030204" pitchFamily="34" charset="0"/>
                <a:cs typeface="Calibri" panose="020F0502020204030204" pitchFamily="34" charset="0"/>
              </a:rPr>
              <a:t>Return to Good Academic Standing = SJSU cum return to 2.0 or higher</a:t>
            </a:r>
            <a:endParaRPr lang="en-US" sz="1800" b="1" dirty="0">
              <a:solidFill>
                <a:srgbClr val="FF0000"/>
              </a:solidFill>
              <a:latin typeface="Calibri" panose="020F0502020204030204" pitchFamily="34" charset="0"/>
              <a:ea typeface="Calibri"/>
              <a:cs typeface="Calibri" panose="020F0502020204030204" pitchFamily="34" charset="0"/>
              <a:sym typeface="Calibri"/>
            </a:endParaRPr>
          </a:p>
          <a:p>
            <a:pPr marL="0" lvl="0" indent="0">
              <a:spcBef>
                <a:spcPts val="600"/>
              </a:spcBef>
              <a:spcAft>
                <a:spcPts val="600"/>
              </a:spcAft>
              <a:buClr>
                <a:schemeClr val="accent1"/>
              </a:buClr>
              <a:buSzPts val="1400"/>
              <a:buNone/>
            </a:pPr>
            <a:r>
              <a:rPr lang="en-US" sz="1800" b="1" dirty="0">
                <a:solidFill>
                  <a:srgbClr val="0070C0"/>
                </a:solidFill>
                <a:latin typeface="Calibri" panose="020F0502020204030204" pitchFamily="34" charset="0"/>
                <a:ea typeface="Calibri"/>
                <a:cs typeface="Calibri" panose="020F0502020204030204" pitchFamily="34" charset="0"/>
                <a:sym typeface="Calibri"/>
              </a:rPr>
              <a:t>Late Drop policy </a:t>
            </a:r>
            <a:r>
              <a:rPr lang="en-US" sz="1800" b="1" dirty="0">
                <a:solidFill>
                  <a:srgbClr val="3F3F3F"/>
                </a:solidFill>
                <a:latin typeface="Calibri" panose="020F0502020204030204" pitchFamily="34" charset="0"/>
                <a:ea typeface="Calibri"/>
                <a:cs typeface="Calibri" panose="020F0502020204030204" pitchFamily="34" charset="0"/>
                <a:sym typeface="Calibri"/>
              </a:rPr>
              <a:t>- </a:t>
            </a:r>
            <a:r>
              <a:rPr lang="en-US" sz="1800" dirty="0">
                <a:solidFill>
                  <a:srgbClr val="3F3F3F"/>
                </a:solidFill>
                <a:latin typeface="Calibri" panose="020F0502020204030204" pitchFamily="34" charset="0"/>
                <a:ea typeface="Calibri"/>
                <a:cs typeface="Calibri" panose="020F0502020204030204" pitchFamily="34" charset="0"/>
                <a:sym typeface="Calibri"/>
              </a:rPr>
              <a:t>after the last day to drop you can only drop a class for serious and compelling reasons: Sickness and illness, death, active duty military, natural disaster, divorce, employment situations that are job initiated. </a:t>
            </a:r>
            <a:endParaRPr lang="en-US" sz="1800" b="1" dirty="0">
              <a:solidFill>
                <a:srgbClr val="3F3F3F"/>
              </a:solidFill>
              <a:latin typeface="Calibri" panose="020F0502020204030204" pitchFamily="34" charset="0"/>
              <a:ea typeface="Calibri"/>
              <a:cs typeface="Calibri" panose="020F0502020204030204" pitchFamily="34" charset="0"/>
              <a:sym typeface="Calibri"/>
            </a:endParaRPr>
          </a:p>
          <a:p>
            <a:pPr marL="0" lvl="0" indent="0">
              <a:spcBef>
                <a:spcPts val="600"/>
              </a:spcBef>
              <a:spcAft>
                <a:spcPts val="600"/>
              </a:spcAft>
              <a:buClr>
                <a:schemeClr val="accent1"/>
              </a:buClr>
              <a:buSzPts val="1400"/>
              <a:buNone/>
            </a:pPr>
            <a:r>
              <a:rPr lang="en-US" sz="1800" b="1" dirty="0">
                <a:solidFill>
                  <a:srgbClr val="0070C0"/>
                </a:solidFill>
                <a:latin typeface="Calibri" panose="020F0502020204030204" pitchFamily="34" charset="0"/>
                <a:ea typeface="Calibri"/>
                <a:cs typeface="Calibri" panose="020F0502020204030204" pitchFamily="34" charset="0"/>
                <a:sym typeface="Calibri"/>
              </a:rPr>
              <a:t>Withdrawal </a:t>
            </a:r>
            <a:r>
              <a:rPr lang="en-US" sz="1800" dirty="0">
                <a:solidFill>
                  <a:srgbClr val="3F3F3F"/>
                </a:solidFill>
                <a:latin typeface="Calibri" panose="020F0502020204030204" pitchFamily="34" charset="0"/>
                <a:ea typeface="Calibri"/>
                <a:cs typeface="Calibri" panose="020F0502020204030204" pitchFamily="34" charset="0"/>
                <a:sym typeface="Calibri"/>
              </a:rPr>
              <a:t>- similar in policy to Late Drop but withdrawals are initiated when the request is to drop (or withdraw) from ALL courses enrolled.  </a:t>
            </a:r>
          </a:p>
          <a:p>
            <a:pPr marL="0" lvl="0" indent="0">
              <a:spcBef>
                <a:spcPts val="600"/>
              </a:spcBef>
              <a:spcAft>
                <a:spcPts val="600"/>
              </a:spcAft>
              <a:buClr>
                <a:schemeClr val="accent1"/>
              </a:buClr>
              <a:buSzPts val="1400"/>
              <a:buNone/>
            </a:pPr>
            <a:r>
              <a:rPr lang="en-US" sz="1800" dirty="0">
                <a:solidFill>
                  <a:srgbClr val="3F3F3F"/>
                </a:solidFill>
                <a:latin typeface="Calibri" panose="020F0502020204030204" pitchFamily="34" charset="0"/>
                <a:ea typeface="Calibri"/>
                <a:cs typeface="Calibri" panose="020F0502020204030204" pitchFamily="34" charset="0"/>
                <a:sym typeface="Calibri"/>
              </a:rPr>
              <a:t>For Fall 2020, Last day to drop classes without a W is 8/31/2020.                                   </a:t>
            </a:r>
            <a:r>
              <a:rPr lang="en-US" sz="1800" dirty="0">
                <a:latin typeface="Calibri"/>
                <a:ea typeface="Calibri"/>
                <a:cs typeface="Calibri"/>
                <a:sym typeface="Calibri"/>
              </a:rPr>
              <a:t>Fall 2020 Semester Withdrawal Deadline is 11/13/2020.</a:t>
            </a:r>
            <a:endParaRPr lang="en-US" sz="1800" dirty="0">
              <a:solidFill>
                <a:srgbClr val="3F3F3F"/>
              </a:solidFill>
              <a:latin typeface="Calibri" panose="020F0502020204030204" pitchFamily="34" charset="0"/>
              <a:ea typeface="Calibri"/>
              <a:cs typeface="Calibri" panose="020F0502020204030204" pitchFamily="34" charset="0"/>
              <a:sym typeface="Calibri"/>
            </a:endParaRPr>
          </a:p>
          <a:p>
            <a:pPr marL="0" lvl="0" indent="0">
              <a:spcBef>
                <a:spcPts val="600"/>
              </a:spcBef>
              <a:spcAft>
                <a:spcPts val="600"/>
              </a:spcAft>
              <a:buClr>
                <a:schemeClr val="accent1"/>
              </a:buClr>
              <a:buSzPts val="1400"/>
              <a:buNone/>
            </a:pPr>
            <a:endParaRPr lang="en-US" sz="1800" dirty="0">
              <a:solidFill>
                <a:srgbClr val="3F3F3F"/>
              </a:solidFill>
              <a:latin typeface="Calibri" panose="020F0502020204030204" pitchFamily="34" charset="0"/>
              <a:ea typeface="Calibri"/>
              <a:cs typeface="Calibri" panose="020F0502020204030204" pitchFamily="34" charset="0"/>
              <a:sym typeface="Calibri"/>
            </a:endParaRPr>
          </a:p>
          <a:p>
            <a:pPr marL="0" lvl="0" indent="0">
              <a:spcBef>
                <a:spcPts val="600"/>
              </a:spcBef>
              <a:spcAft>
                <a:spcPts val="600"/>
              </a:spcAft>
              <a:buClr>
                <a:schemeClr val="accent1"/>
              </a:buClr>
              <a:buSzPts val="1400"/>
              <a:buNone/>
            </a:pPr>
            <a:endParaRPr lang="en-US" sz="1800" dirty="0">
              <a:solidFill>
                <a:srgbClr val="3F3F3F"/>
              </a:solidFill>
              <a:latin typeface="Calibri" panose="020F0502020204030204" pitchFamily="34" charset="0"/>
              <a:ea typeface="Calibri"/>
              <a:cs typeface="Calibri" panose="020F0502020204030204" pitchFamily="34" charset="0"/>
              <a:sym typeface="Calibri"/>
            </a:endParaRPr>
          </a:p>
          <a:p>
            <a:pPr marL="0" lvl="0" indent="0">
              <a:spcBef>
                <a:spcPts val="0"/>
              </a:spcBef>
              <a:spcAft>
                <a:spcPts val="0"/>
              </a:spcAft>
              <a:buClr>
                <a:schemeClr val="accent1"/>
              </a:buClr>
              <a:buSzPts val="1600"/>
              <a:buNone/>
            </a:pPr>
            <a:endParaRPr lang="en-US" sz="1800" b="1" dirty="0">
              <a:solidFill>
                <a:srgbClr val="3F3F3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22876227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991454"/>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Policies &amp; Procedures</a:t>
            </a:r>
          </a:p>
        </p:txBody>
      </p:sp>
      <p:sp>
        <p:nvSpPr>
          <p:cNvPr id="99" name="Shape 99"/>
          <p:cNvSpPr txBox="1">
            <a:spLocks noGrp="1"/>
          </p:cNvSpPr>
          <p:nvPr>
            <p:ph type="body" idx="4294967295"/>
          </p:nvPr>
        </p:nvSpPr>
        <p:spPr>
          <a:xfrm>
            <a:off x="457200" y="1978574"/>
            <a:ext cx="8229600" cy="4525963"/>
          </a:xfrm>
          <a:prstGeom prst="rect">
            <a:avLst/>
          </a:prstGeom>
          <a:noFill/>
          <a:ln>
            <a:noFill/>
          </a:ln>
        </p:spPr>
        <p:txBody>
          <a:bodyPr lIns="91425" tIns="45700" rIns="91425" bIns="45700" anchor="t" anchorCtr="0">
            <a:noAutofit/>
          </a:bodyPr>
          <a:lstStyle/>
          <a:p>
            <a:pPr marL="0" lvl="0" indent="0">
              <a:spcBef>
                <a:spcPts val="600"/>
              </a:spcBef>
              <a:spcAft>
                <a:spcPts val="600"/>
              </a:spcAft>
              <a:buClr>
                <a:schemeClr val="accent1"/>
              </a:buClr>
              <a:buSzPts val="1600"/>
              <a:buNone/>
            </a:pPr>
            <a:r>
              <a:rPr lang="en-US" sz="1800" b="1" dirty="0">
                <a:solidFill>
                  <a:srgbClr val="0070C0"/>
                </a:solidFill>
                <a:latin typeface="Calibri" panose="020F0502020204030204" pitchFamily="34" charset="0"/>
                <a:ea typeface="Calibri"/>
                <a:cs typeface="Calibri" panose="020F0502020204030204" pitchFamily="34" charset="0"/>
                <a:sym typeface="Calibri"/>
              </a:rPr>
              <a:t>Holds</a:t>
            </a:r>
            <a:r>
              <a:rPr lang="en-US" sz="1800" dirty="0">
                <a:solidFill>
                  <a:srgbClr val="3F3F3F"/>
                </a:solidFill>
                <a:latin typeface="Calibri" panose="020F0502020204030204" pitchFamily="34" charset="0"/>
                <a:ea typeface="Calibri"/>
                <a:cs typeface="Calibri" panose="020F0502020204030204" pitchFamily="34" charset="0"/>
                <a:sym typeface="Calibri"/>
              </a:rPr>
              <a:t> - restrict your ability to register for classes or obtain transcripts. Students need to contact the Department that placed the hold to have it removed.</a:t>
            </a:r>
            <a:endParaRPr lang="en-US" sz="1800" b="1" dirty="0">
              <a:solidFill>
                <a:srgbClr val="3F3F3F"/>
              </a:solidFill>
              <a:latin typeface="Calibri" panose="020F0502020204030204" pitchFamily="34" charset="0"/>
              <a:ea typeface="Calibri"/>
              <a:cs typeface="Calibri" panose="020F0502020204030204" pitchFamily="34" charset="0"/>
              <a:sym typeface="Calibri"/>
            </a:endParaRPr>
          </a:p>
          <a:p>
            <a:pPr marL="0" lvl="0" indent="0">
              <a:spcBef>
                <a:spcPts val="600"/>
              </a:spcBef>
              <a:spcAft>
                <a:spcPts val="600"/>
              </a:spcAft>
              <a:buClr>
                <a:schemeClr val="accent1"/>
              </a:buClr>
              <a:buSzPts val="1600"/>
              <a:buNone/>
            </a:pPr>
            <a:r>
              <a:rPr lang="en-US" sz="1800" b="1" dirty="0">
                <a:solidFill>
                  <a:srgbClr val="0070C0"/>
                </a:solidFill>
                <a:latin typeface="Calibri" panose="020F0502020204030204" pitchFamily="34" charset="0"/>
                <a:ea typeface="Calibri"/>
                <a:cs typeface="Calibri" panose="020F0502020204030204" pitchFamily="34" charset="0"/>
                <a:sym typeface="Calibri"/>
              </a:rPr>
              <a:t>Grade Forgiveness </a:t>
            </a:r>
            <a:r>
              <a:rPr lang="en-US" sz="1800" b="1" dirty="0">
                <a:solidFill>
                  <a:srgbClr val="3F3F3F"/>
                </a:solidFill>
                <a:latin typeface="Calibri" panose="020F0502020204030204" pitchFamily="34" charset="0"/>
                <a:ea typeface="Calibri"/>
                <a:cs typeface="Calibri" panose="020F0502020204030204" pitchFamily="34" charset="0"/>
                <a:sym typeface="Calibri"/>
              </a:rPr>
              <a:t>- </a:t>
            </a:r>
            <a:r>
              <a:rPr lang="en-US" sz="1800" dirty="0">
                <a:solidFill>
                  <a:srgbClr val="3F3F3F"/>
                </a:solidFill>
                <a:latin typeface="Calibri" panose="020F0502020204030204" pitchFamily="34" charset="0"/>
                <a:ea typeface="Calibri"/>
                <a:cs typeface="Calibri" panose="020F0502020204030204" pitchFamily="34" charset="0"/>
                <a:sym typeface="Calibri"/>
              </a:rPr>
              <a:t>which allows a student to repeat a course and have the second grade substituted (for the 1st grade) and counted in GPA calculation. If you take a course and get below a C, you can take the course again for Grade Forgiveness.</a:t>
            </a:r>
          </a:p>
          <a:p>
            <a:pPr marL="0" indent="0">
              <a:spcBef>
                <a:spcPts val="600"/>
              </a:spcBef>
              <a:spcAft>
                <a:spcPts val="600"/>
              </a:spcAft>
              <a:buClr>
                <a:schemeClr val="accent1"/>
              </a:buClr>
              <a:buSzPts val="1600"/>
              <a:buNone/>
            </a:pPr>
            <a:r>
              <a:rPr lang="en-US" sz="1800" b="1" dirty="0">
                <a:solidFill>
                  <a:srgbClr val="0070C0"/>
                </a:solidFill>
                <a:latin typeface="Calibri" panose="020F0502020204030204" pitchFamily="34" charset="0"/>
                <a:ea typeface="Calibri"/>
                <a:cs typeface="Calibri" panose="020F0502020204030204" pitchFamily="34" charset="0"/>
                <a:sym typeface="Calibri"/>
              </a:rPr>
              <a:t>Leave(s) of Absence and Withdrawal</a:t>
            </a:r>
            <a:r>
              <a:rPr lang="en-US" sz="1800" b="1" dirty="0">
                <a:solidFill>
                  <a:srgbClr val="3F3F3F"/>
                </a:solidFill>
                <a:latin typeface="Calibri" panose="020F0502020204030204" pitchFamily="34" charset="0"/>
                <a:ea typeface="Calibri"/>
                <a:cs typeface="Calibri" panose="020F0502020204030204" pitchFamily="34" charset="0"/>
                <a:sym typeface="Calibri"/>
              </a:rPr>
              <a:t> - </a:t>
            </a:r>
            <a:r>
              <a:rPr lang="en-US" sz="1800" dirty="0">
                <a:latin typeface="Calibri" panose="020F0502020204030204" pitchFamily="34" charset="0"/>
                <a:cs typeface="Calibri" panose="020F0502020204030204" pitchFamily="34" charset="0"/>
              </a:rPr>
              <a:t>Students who have completed at least one semester (as defined as Spring and Fall Terms) at SJSU are eligible for a One Semester Leave, which means you can skip one semester without notifying the university. </a:t>
            </a:r>
            <a:r>
              <a:rPr lang="en-US" sz="1800" dirty="0">
                <a:solidFill>
                  <a:srgbClr val="3F3F3F"/>
                </a:solidFill>
                <a:latin typeface="Calibri" panose="020F0502020204030204" pitchFamily="34" charset="0"/>
                <a:cs typeface="Calibri" panose="020F0502020204030204" pitchFamily="34" charset="0"/>
                <a:sym typeface="Calibri"/>
              </a:rPr>
              <a:t>I</a:t>
            </a:r>
            <a:r>
              <a:rPr lang="en-US" sz="1800" dirty="0">
                <a:solidFill>
                  <a:srgbClr val="3F3F3F"/>
                </a:solidFill>
                <a:latin typeface="Calibri" panose="020F0502020204030204" pitchFamily="34" charset="0"/>
                <a:ea typeface="Calibri"/>
                <a:cs typeface="Calibri" panose="020F0502020204030204" pitchFamily="34" charset="0"/>
                <a:sym typeface="Calibri"/>
              </a:rPr>
              <a:t>f you plan on being gone more than 1 semester, an officially granted </a:t>
            </a:r>
            <a:r>
              <a:rPr lang="en-US" sz="1800" dirty="0">
                <a:solidFill>
                  <a:srgbClr val="0070C0"/>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xmlns="" val="tx"/>
                    </a:ext>
                  </a:extLst>
                </a:hlinkClick>
              </a:rPr>
              <a:t>Leave of Absence </a:t>
            </a:r>
            <a:r>
              <a:rPr lang="en-US" sz="1800" dirty="0">
                <a:solidFill>
                  <a:srgbClr val="3F3F3F"/>
                </a:solidFill>
                <a:latin typeface="Calibri" panose="020F0502020204030204" pitchFamily="34" charset="0"/>
                <a:ea typeface="Calibri"/>
                <a:cs typeface="Calibri" panose="020F0502020204030204" pitchFamily="34" charset="0"/>
                <a:sym typeface="Calibri"/>
              </a:rPr>
              <a:t>will protect you against a break in enrollment and you will not have to reapply to SJSU and will not lose your catalog rights. </a:t>
            </a:r>
            <a:br>
              <a:rPr lang="en-US" sz="1800" dirty="0">
                <a:solidFill>
                  <a:srgbClr val="3F3F3F"/>
                </a:solidFill>
                <a:latin typeface="Calibri" panose="020F0502020204030204" pitchFamily="34" charset="0"/>
                <a:ea typeface="Calibri"/>
                <a:cs typeface="Calibri" panose="020F0502020204030204" pitchFamily="34" charset="0"/>
                <a:sym typeface="Calibri"/>
              </a:rPr>
            </a:br>
            <a:endParaRPr lang="vi-VN"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205095973"/>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783981"/>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Fall 2020 Important Dates</a:t>
            </a:r>
            <a:endPar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endParaRPr>
          </a:p>
        </p:txBody>
      </p:sp>
      <p:sp>
        <p:nvSpPr>
          <p:cNvPr id="99" name="Shape 99"/>
          <p:cNvSpPr txBox="1">
            <a:spLocks noGrp="1"/>
          </p:cNvSpPr>
          <p:nvPr>
            <p:ph type="body" idx="4294967295"/>
          </p:nvPr>
        </p:nvSpPr>
        <p:spPr>
          <a:xfrm>
            <a:off x="457200" y="1600202"/>
            <a:ext cx="8229600" cy="5126368"/>
          </a:xfrm>
          <a:prstGeom prst="rect">
            <a:avLst/>
          </a:prstGeom>
          <a:noFill/>
          <a:ln>
            <a:noFill/>
          </a:ln>
        </p:spPr>
        <p:txBody>
          <a:bodyPr lIns="91425" tIns="45700" rIns="91425" bIns="45700" anchor="t" anchorCtr="0">
            <a:noAutofit/>
          </a:bodyPr>
          <a:lstStyle/>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April 28</a:t>
            </a:r>
            <a:r>
              <a:rPr lang="en-US" sz="2000" dirty="0">
                <a:latin typeface="Calibri"/>
                <a:ea typeface="Calibri"/>
                <a:cs typeface="Calibri"/>
                <a:sym typeface="Calibri"/>
              </a:rPr>
              <a:t> 		Advance Registration Begins</a:t>
            </a:r>
          </a:p>
          <a:p>
            <a:pPr marL="457200" indent="-457200">
              <a:lnSpc>
                <a:spcPct val="80000"/>
              </a:lnSpc>
              <a:spcBef>
                <a:spcPts val="0"/>
              </a:spcBef>
              <a:spcAft>
                <a:spcPts val="600"/>
              </a:spcAft>
              <a:buClr>
                <a:schemeClr val="dk1"/>
              </a:buClr>
              <a:buSzPct val="104999"/>
              <a:buNone/>
            </a:pPr>
            <a:r>
              <a:rPr lang="en-US" sz="2000" dirty="0">
                <a:solidFill>
                  <a:srgbClr val="0070C0"/>
                </a:solidFill>
                <a:latin typeface="Calibri"/>
                <a:ea typeface="Calibri"/>
                <a:cs typeface="Calibri"/>
                <a:sym typeface="Calibri"/>
              </a:rPr>
              <a:t>July 15 </a:t>
            </a:r>
            <a:r>
              <a:rPr lang="en-US" sz="2000" dirty="0">
                <a:latin typeface="Calibri"/>
                <a:ea typeface="Calibri"/>
                <a:cs typeface="Calibri"/>
                <a:sym typeface="Calibri"/>
              </a:rPr>
              <a:t>		</a:t>
            </a:r>
            <a:r>
              <a:rPr lang="vi-VN" sz="2000" dirty="0">
                <a:latin typeface="Calibri"/>
                <a:ea typeface="Calibri"/>
                <a:cs typeface="Calibri"/>
                <a:sym typeface="Calibri"/>
              </a:rPr>
              <a:t>Final Transcript Deadline</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July 29 </a:t>
            </a:r>
            <a:r>
              <a:rPr lang="en-US" sz="2000" dirty="0">
                <a:latin typeface="Calibri"/>
                <a:ea typeface="Calibri"/>
                <a:cs typeface="Calibri"/>
                <a:sym typeface="Calibri"/>
              </a:rPr>
              <a:t>		First time repeaters enrollment starts at 9 AM</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August 16 </a:t>
            </a:r>
            <a:r>
              <a:rPr lang="en-US" sz="2000" dirty="0">
                <a:latin typeface="Calibri"/>
                <a:ea typeface="Calibri"/>
                <a:cs typeface="Calibri"/>
                <a:sym typeface="Calibri"/>
              </a:rPr>
              <a:t>	Advance Registration Ends</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August 17-18</a:t>
            </a:r>
            <a:r>
              <a:rPr lang="en-US" sz="2000" dirty="0">
                <a:latin typeface="Calibri"/>
                <a:ea typeface="Calibri"/>
                <a:cs typeface="Calibri"/>
                <a:sym typeface="Calibri"/>
              </a:rPr>
              <a:t> 	Registration Closed</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August 19</a:t>
            </a:r>
            <a:r>
              <a:rPr lang="en-US" sz="2000" dirty="0">
                <a:latin typeface="Calibri"/>
                <a:ea typeface="Calibri"/>
                <a:cs typeface="Calibri"/>
                <a:sym typeface="Calibri"/>
              </a:rPr>
              <a:t>	First Day of Instruction</a:t>
            </a:r>
          </a:p>
          <a:p>
            <a:pPr marL="457200" marR="0" lvl="0" indent="-457200" rtl="0">
              <a:lnSpc>
                <a:spcPct val="80000"/>
              </a:lnSpc>
              <a:spcBef>
                <a:spcPts val="0"/>
              </a:spcBef>
              <a:spcAft>
                <a:spcPts val="600"/>
              </a:spcAft>
              <a:buClr>
                <a:schemeClr val="dk1"/>
              </a:buClr>
              <a:buSzPct val="104999"/>
              <a:buFont typeface="Arial"/>
              <a:buNone/>
            </a:pPr>
            <a:r>
              <a:rPr lang="en-US" sz="2000" dirty="0">
                <a:latin typeface="Calibri"/>
                <a:ea typeface="Calibri"/>
                <a:cs typeface="Calibri"/>
                <a:sym typeface="Calibri"/>
              </a:rPr>
              <a:t>			Late Registration Begins after 7 AM</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August 31</a:t>
            </a:r>
            <a:r>
              <a:rPr lang="en-US" sz="2000" dirty="0">
                <a:latin typeface="Calibri"/>
                <a:ea typeface="Calibri"/>
                <a:cs typeface="Calibri"/>
                <a:sym typeface="Calibri"/>
              </a:rPr>
              <a:t>	</a:t>
            </a:r>
            <a:r>
              <a:rPr lang="vi-VN" sz="2000" dirty="0">
                <a:latin typeface="Calibri"/>
                <a:ea typeface="Calibri"/>
                <a:cs typeface="Calibri"/>
                <a:sym typeface="Calibri"/>
              </a:rPr>
              <a:t>Last </a:t>
            </a:r>
            <a:r>
              <a:rPr lang="en-US" sz="2000" dirty="0">
                <a:latin typeface="Calibri"/>
                <a:ea typeface="Calibri"/>
                <a:cs typeface="Calibri"/>
                <a:sym typeface="Calibri"/>
              </a:rPr>
              <a:t>D</a:t>
            </a:r>
            <a:r>
              <a:rPr lang="vi-VN" sz="2000" dirty="0">
                <a:latin typeface="Calibri"/>
                <a:ea typeface="Calibri"/>
                <a:cs typeface="Calibri"/>
                <a:sym typeface="Calibri"/>
              </a:rPr>
              <a:t>ay to </a:t>
            </a:r>
            <a:r>
              <a:rPr lang="en-US" sz="2000" dirty="0">
                <a:latin typeface="Calibri"/>
                <a:ea typeface="Calibri"/>
                <a:cs typeface="Calibri"/>
                <a:sym typeface="Calibri"/>
              </a:rPr>
              <a:t>D</a:t>
            </a:r>
            <a:r>
              <a:rPr lang="vi-VN" sz="2000" dirty="0">
                <a:latin typeface="Calibri"/>
                <a:ea typeface="Calibri"/>
                <a:cs typeface="Calibri"/>
                <a:sym typeface="Calibri"/>
              </a:rPr>
              <a:t>rop </a:t>
            </a:r>
            <a:r>
              <a:rPr lang="en-US" sz="2000" dirty="0">
                <a:latin typeface="Calibri"/>
                <a:ea typeface="Calibri"/>
                <a:cs typeface="Calibri"/>
                <a:sym typeface="Calibri"/>
              </a:rPr>
              <a:t>Classes</a:t>
            </a:r>
            <a:r>
              <a:rPr lang="vi-VN" sz="2000" dirty="0">
                <a:latin typeface="Calibri"/>
                <a:ea typeface="Calibri"/>
                <a:cs typeface="Calibri"/>
                <a:sym typeface="Calibri"/>
              </a:rPr>
              <a:t> without a “W</a:t>
            </a:r>
            <a:r>
              <a:rPr lang="vi-VN" sz="2000" dirty="0" smtClean="0">
                <a:latin typeface="Calibri"/>
                <a:ea typeface="Calibri"/>
                <a:cs typeface="Calibri"/>
                <a:sym typeface="Calibri"/>
              </a:rPr>
              <a:t>”</a:t>
            </a:r>
            <a:r>
              <a:rPr lang="en-US" sz="2000" dirty="0" smtClean="0">
                <a:latin typeface="Calibri"/>
                <a:ea typeface="Calibri"/>
                <a:cs typeface="Calibri"/>
                <a:sym typeface="Calibri"/>
              </a:rPr>
              <a:t> </a:t>
            </a:r>
            <a:endParaRPr lang="en-US" sz="2000" dirty="0">
              <a:latin typeface="Calibri"/>
              <a:ea typeface="Calibri"/>
              <a:cs typeface="Calibri"/>
              <a:sym typeface="Calibri"/>
            </a:endParaRP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September 1</a:t>
            </a:r>
            <a:r>
              <a:rPr lang="en-US" sz="2000" dirty="0">
                <a:latin typeface="Calibri"/>
                <a:ea typeface="Calibri"/>
                <a:cs typeface="Calibri"/>
                <a:sym typeface="Calibri"/>
              </a:rPr>
              <a:t>	Late Drop Petition Required</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September 8</a:t>
            </a:r>
            <a:r>
              <a:rPr lang="en-US" sz="2000" dirty="0">
                <a:latin typeface="Calibri"/>
                <a:ea typeface="Calibri"/>
                <a:cs typeface="Calibri"/>
                <a:sym typeface="Calibri"/>
              </a:rPr>
              <a:t>	Last Day to Add </a:t>
            </a:r>
            <a:r>
              <a:rPr lang="en-US" sz="2000" dirty="0" smtClean="0">
                <a:latin typeface="Calibri"/>
                <a:ea typeface="Calibri"/>
                <a:cs typeface="Calibri"/>
                <a:sym typeface="Calibri"/>
              </a:rPr>
              <a:t>Classes </a:t>
            </a:r>
            <a:endParaRPr lang="en-US" sz="2000" dirty="0">
              <a:latin typeface="Calibri"/>
              <a:ea typeface="Calibri"/>
              <a:cs typeface="Calibri"/>
              <a:sym typeface="Calibri"/>
            </a:endParaRP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October 20</a:t>
            </a:r>
            <a:r>
              <a:rPr lang="en-US" sz="2000" dirty="0">
                <a:latin typeface="Calibri"/>
                <a:ea typeface="Calibri"/>
                <a:cs typeface="Calibri"/>
                <a:sym typeface="Calibri"/>
              </a:rPr>
              <a:t>	Spring 2021 Enrollment Appointment Viewable on </a:t>
            </a:r>
            <a:r>
              <a:rPr lang="en-US" sz="2000" dirty="0" err="1">
                <a:latin typeface="Calibri"/>
                <a:ea typeface="Calibri"/>
                <a:cs typeface="Calibri"/>
                <a:sym typeface="Calibri"/>
              </a:rPr>
              <a:t>MySJSU</a:t>
            </a:r>
            <a:endParaRPr lang="en-US" sz="2000" dirty="0">
              <a:latin typeface="Calibri"/>
              <a:ea typeface="Calibri"/>
              <a:cs typeface="Calibri"/>
              <a:sym typeface="Calibri"/>
            </a:endParaRP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October 27</a:t>
            </a:r>
            <a:r>
              <a:rPr lang="en-US" sz="2000" dirty="0">
                <a:latin typeface="Calibri"/>
                <a:ea typeface="Calibri"/>
                <a:cs typeface="Calibri"/>
                <a:sym typeface="Calibri"/>
              </a:rPr>
              <a:t>	Spring 2021 Advance Registration Begins</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November 13</a:t>
            </a:r>
            <a:r>
              <a:rPr lang="en-US" sz="2000" dirty="0">
                <a:latin typeface="Calibri"/>
                <a:ea typeface="Calibri"/>
                <a:cs typeface="Calibri"/>
                <a:sym typeface="Calibri"/>
              </a:rPr>
              <a:t>	Semester Withdrawal Deadline</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December 9 -15</a:t>
            </a:r>
            <a:r>
              <a:rPr lang="en-US" sz="2000" dirty="0">
                <a:latin typeface="Calibri"/>
                <a:ea typeface="Calibri"/>
                <a:cs typeface="Calibri"/>
                <a:sym typeface="Calibri"/>
              </a:rPr>
              <a:t>	Final Exams</a:t>
            </a:r>
          </a:p>
          <a:p>
            <a:pPr marL="457200" marR="0" lvl="0" indent="-457200" rtl="0">
              <a:lnSpc>
                <a:spcPct val="80000"/>
              </a:lnSpc>
              <a:spcBef>
                <a:spcPts val="0"/>
              </a:spcBef>
              <a:spcAft>
                <a:spcPts val="600"/>
              </a:spcAft>
              <a:buClr>
                <a:schemeClr val="dk1"/>
              </a:buClr>
              <a:buSzPct val="104999"/>
              <a:buFont typeface="Arial"/>
              <a:buNone/>
            </a:pPr>
            <a:r>
              <a:rPr lang="en-US" sz="2000" dirty="0">
                <a:solidFill>
                  <a:srgbClr val="0070C0"/>
                </a:solidFill>
                <a:latin typeface="Calibri"/>
                <a:ea typeface="Calibri"/>
                <a:cs typeface="Calibri"/>
                <a:sym typeface="Calibri"/>
              </a:rPr>
              <a:t>December 19</a:t>
            </a:r>
            <a:r>
              <a:rPr lang="en-US" sz="2000" dirty="0">
                <a:latin typeface="Calibri"/>
                <a:ea typeface="Calibri"/>
                <a:cs typeface="Calibri"/>
                <a:sym typeface="Calibri"/>
              </a:rPr>
              <a:t>	Grades Viewable on </a:t>
            </a:r>
            <a:r>
              <a:rPr lang="en-US" sz="2000" dirty="0" err="1">
                <a:latin typeface="Calibri"/>
                <a:ea typeface="Calibri"/>
                <a:cs typeface="Calibri"/>
                <a:sym typeface="Calibri"/>
              </a:rPr>
              <a:t>MySJSU</a:t>
            </a:r>
            <a:endParaRPr lang="vi-VN" sz="2000" dirty="0">
              <a:latin typeface="Calibri"/>
              <a:ea typeface="Calibri"/>
              <a:cs typeface="Calibri"/>
              <a:sym typeface="Calibri"/>
            </a:endParaRPr>
          </a:p>
          <a:p>
            <a:pPr marL="457200" marR="0" lvl="0" indent="-457200" rtl="0">
              <a:lnSpc>
                <a:spcPct val="80000"/>
              </a:lnSpc>
              <a:spcBef>
                <a:spcPts val="0"/>
              </a:spcBef>
              <a:spcAft>
                <a:spcPts val="0"/>
              </a:spcAft>
              <a:buClr>
                <a:schemeClr val="dk1"/>
              </a:buClr>
              <a:buSzPct val="104999"/>
              <a:buFont typeface="Arial"/>
              <a:buNone/>
            </a:pPr>
            <a:endParaRPr lang="vi-VN" sz="2000" b="0" i="0" u="none" strike="noStrike" cap="none" dirty="0">
              <a:solidFill>
                <a:schemeClr val="dk1"/>
              </a:solidFill>
              <a:latin typeface="Calibri"/>
              <a:ea typeface="Calibri"/>
              <a:cs typeface="Calibri"/>
              <a:sym typeface="Calibri"/>
            </a:endParaRPr>
          </a:p>
          <a:p>
            <a:pPr marL="457200" marR="0" lvl="0" indent="-457200" rtl="0">
              <a:lnSpc>
                <a:spcPct val="80000"/>
              </a:lnSpc>
              <a:spcBef>
                <a:spcPts val="0"/>
              </a:spcBef>
              <a:spcAft>
                <a:spcPts val="0"/>
              </a:spcAft>
              <a:buClr>
                <a:schemeClr val="dk1"/>
              </a:buClr>
              <a:buSzPct val="104999"/>
              <a:buFont typeface="Arial"/>
              <a:buNone/>
            </a:pPr>
            <a:endParaRPr lang="vi-VN" sz="2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194181"/>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783981"/>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Campus Resources</a:t>
            </a:r>
            <a:endPar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endParaRPr>
          </a:p>
        </p:txBody>
      </p:sp>
      <p:sp>
        <p:nvSpPr>
          <p:cNvPr id="99" name="Shape 99"/>
          <p:cNvSpPr txBox="1">
            <a:spLocks noGrp="1"/>
          </p:cNvSpPr>
          <p:nvPr>
            <p:ph type="body" idx="4294967295"/>
          </p:nvPr>
        </p:nvSpPr>
        <p:spPr>
          <a:xfrm>
            <a:off x="457200" y="1874837"/>
            <a:ext cx="8229600" cy="4525963"/>
          </a:xfrm>
          <a:prstGeom prst="rect">
            <a:avLst/>
          </a:prstGeom>
          <a:noFill/>
          <a:ln>
            <a:noFill/>
          </a:ln>
        </p:spPr>
        <p:txBody>
          <a:bodyPr lIns="91425" tIns="45700" rIns="91425" bIns="45700" anchor="t" anchorCtr="0">
            <a:noAutofit/>
          </a:bodyPr>
          <a:lstStyle/>
          <a:p>
            <a:pPr marL="457200" marR="0" lvl="0" indent="-457200" rtl="0">
              <a:spcBef>
                <a:spcPts val="600"/>
              </a:spcBef>
              <a:spcAft>
                <a:spcPts val="600"/>
              </a:spcAft>
              <a:buClr>
                <a:schemeClr val="dk1"/>
              </a:buClr>
              <a:buSzPct val="104999"/>
              <a:buFont typeface="Arial"/>
              <a:buNone/>
            </a:pPr>
            <a:r>
              <a:rPr lang="en-US" sz="1800" dirty="0">
                <a:solidFill>
                  <a:srgbClr val="0070C0"/>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xmlns="" val="tx"/>
                    </a:ext>
                  </a:extLst>
                </a:hlinkClick>
              </a:rPr>
              <a:t>Peer Connection Center</a:t>
            </a:r>
            <a:r>
              <a:rPr lang="en-US" sz="1800" dirty="0">
                <a:solidFill>
                  <a:schemeClr val="dk1"/>
                </a:solidFill>
                <a:latin typeface="Calibri" panose="020F0502020204030204" pitchFamily="34" charset="0"/>
                <a:ea typeface="Calibri"/>
                <a:cs typeface="Calibri" panose="020F0502020204030204" pitchFamily="34" charset="0"/>
                <a:sym typeface="Calibri"/>
              </a:rPr>
              <a:t> provides free tutoring and mentoring services for SJSU students.</a:t>
            </a:r>
          </a:p>
          <a:p>
            <a:pPr marL="457200" marR="0" lvl="0" indent="-457200" rtl="0">
              <a:spcBef>
                <a:spcPts val="600"/>
              </a:spcBef>
              <a:spcAft>
                <a:spcPts val="600"/>
              </a:spcAft>
              <a:buClr>
                <a:schemeClr val="dk1"/>
              </a:buClr>
              <a:buSzPct val="104999"/>
              <a:buFont typeface="Arial"/>
              <a:buNone/>
            </a:pPr>
            <a:endParaRPr lang="en-US" sz="1800" dirty="0">
              <a:solidFill>
                <a:schemeClr val="dk1"/>
              </a:solidFill>
              <a:latin typeface="Calibri" panose="020F0502020204030204" pitchFamily="34" charset="0"/>
              <a:ea typeface="Calibri"/>
              <a:cs typeface="Calibri" panose="020F0502020204030204" pitchFamily="34" charset="0"/>
              <a:sym typeface="Calibri"/>
            </a:endParaRPr>
          </a:p>
          <a:p>
            <a:pPr marL="457200" lvl="0" indent="-457200">
              <a:spcBef>
                <a:spcPts val="600"/>
              </a:spcBef>
              <a:spcAft>
                <a:spcPts val="600"/>
              </a:spcAft>
              <a:buClr>
                <a:schemeClr val="dk1"/>
              </a:buClr>
              <a:buSzPct val="104999"/>
              <a:buNone/>
            </a:pPr>
            <a:r>
              <a:rPr lang="en-US" sz="1800" dirty="0">
                <a:solidFill>
                  <a:srgbClr val="0070C0"/>
                </a:solidFill>
                <a:latin typeface="Calibri" panose="020F0502020204030204" pitchFamily="34" charset="0"/>
                <a:ea typeface="Calibri"/>
                <a:cs typeface="Calibri" panose="020F0502020204030204" pitchFamily="34" charset="0"/>
                <a:sym typeface="Calibri"/>
                <a:hlinkClick r:id="rId5">
                  <a:extLst>
                    <a:ext uri="{A12FA001-AC4F-418D-AE19-62706E023703}">
                      <ahyp:hlinkClr xmlns:ahyp="http://schemas.microsoft.com/office/drawing/2018/hyperlinkcolor" xmlns="" val="tx"/>
                    </a:ext>
                  </a:extLst>
                </a:hlinkClick>
              </a:rPr>
              <a:t>Center for Accessible Technology </a:t>
            </a:r>
            <a:r>
              <a:rPr lang="en-US" sz="1800" dirty="0">
                <a:latin typeface="Calibri" panose="020F0502020204030204" pitchFamily="34" charset="0"/>
                <a:cs typeface="Calibri" panose="020F0502020204030204" pitchFamily="34" charset="0"/>
              </a:rPr>
              <a:t>provides assistive technology training and alternative media to AEC students.</a:t>
            </a:r>
          </a:p>
          <a:p>
            <a:pPr marL="457200" lvl="0" indent="-457200">
              <a:spcBef>
                <a:spcPts val="600"/>
              </a:spcBef>
              <a:spcAft>
                <a:spcPts val="600"/>
              </a:spcAft>
              <a:buClr>
                <a:schemeClr val="dk1"/>
              </a:buClr>
              <a:buSzPct val="104999"/>
              <a:buNone/>
            </a:pPr>
            <a:endParaRPr lang="en-US" sz="1800" dirty="0">
              <a:latin typeface="Calibri" panose="020F0502020204030204" pitchFamily="34" charset="0"/>
              <a:cs typeface="Calibri" panose="020F0502020204030204" pitchFamily="34" charset="0"/>
            </a:endParaRPr>
          </a:p>
          <a:p>
            <a:pPr marL="457200" lvl="0" indent="-457200">
              <a:spcBef>
                <a:spcPts val="600"/>
              </a:spcBef>
              <a:spcAft>
                <a:spcPts val="600"/>
              </a:spcAft>
              <a:buClr>
                <a:schemeClr val="dk1"/>
              </a:buClr>
              <a:buSzPct val="104999"/>
              <a:buNone/>
            </a:pPr>
            <a:r>
              <a:rPr lang="en-US" sz="1800" dirty="0">
                <a:solidFill>
                  <a:srgbClr val="0070C0"/>
                </a:solidFill>
                <a:latin typeface="Calibri" panose="020F0502020204030204" pitchFamily="34" charset="0"/>
                <a:ea typeface="Calibri"/>
                <a:cs typeface="Calibri" panose="020F0502020204030204" pitchFamily="34" charset="0"/>
                <a:sym typeface="Calibri"/>
                <a:hlinkClick r:id="rId6">
                  <a:extLst>
                    <a:ext uri="{A12FA001-AC4F-418D-AE19-62706E023703}">
                      <ahyp:hlinkClr xmlns:ahyp="http://schemas.microsoft.com/office/drawing/2018/hyperlinkcolor" xmlns="" val="tx"/>
                    </a:ext>
                  </a:extLst>
                </a:hlinkClick>
              </a:rPr>
              <a:t>Writing Center </a:t>
            </a:r>
            <a:r>
              <a:rPr lang="en-US" sz="1800" dirty="0">
                <a:solidFill>
                  <a:schemeClr val="dk1"/>
                </a:solidFill>
                <a:latin typeface="Calibri" panose="020F0502020204030204" pitchFamily="34" charset="0"/>
                <a:ea typeface="Calibri"/>
                <a:cs typeface="Calibri" panose="020F0502020204030204" pitchFamily="34" charset="0"/>
                <a:sym typeface="Calibri"/>
              </a:rPr>
              <a:t>provides free tutoring services for SJSU students.</a:t>
            </a:r>
          </a:p>
          <a:p>
            <a:pPr marL="457200" marR="0" lvl="0" indent="-457200" rtl="0">
              <a:spcBef>
                <a:spcPts val="600"/>
              </a:spcBef>
              <a:spcAft>
                <a:spcPts val="600"/>
              </a:spcAft>
              <a:buClr>
                <a:schemeClr val="dk1"/>
              </a:buClr>
              <a:buSzPct val="104999"/>
              <a:buFont typeface="Arial"/>
              <a:buNone/>
            </a:pPr>
            <a:endParaRPr lang="en-US" sz="1800"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rtl="0">
              <a:spcBef>
                <a:spcPts val="600"/>
              </a:spcBef>
              <a:spcAft>
                <a:spcPts val="600"/>
              </a:spcAft>
              <a:buClr>
                <a:schemeClr val="dk1"/>
              </a:buClr>
              <a:buSzPct val="104999"/>
              <a:buFont typeface="Arial"/>
              <a:buNone/>
            </a:pPr>
            <a:r>
              <a:rPr lang="vi-VN" sz="1800" dirty="0">
                <a:solidFill>
                  <a:srgbClr val="0070C0"/>
                </a:solidFill>
                <a:latin typeface="Calibri" panose="020F0502020204030204" pitchFamily="34" charset="0"/>
                <a:ea typeface="Calibri"/>
                <a:cs typeface="Calibri" panose="020F0502020204030204" pitchFamily="34" charset="0"/>
                <a:sym typeface="Calibri"/>
                <a:hlinkClick r:id="rId7">
                  <a:extLst>
                    <a:ext uri="{A12FA001-AC4F-418D-AE19-62706E023703}">
                      <ahyp:hlinkClr xmlns:ahyp="http://schemas.microsoft.com/office/drawing/2018/hyperlinkcolor" xmlns="" val="tx"/>
                    </a:ext>
                  </a:extLst>
                </a:hlinkClick>
              </a:rPr>
              <a:t>Career Center</a:t>
            </a:r>
            <a:r>
              <a:rPr lang="vi-VN" sz="1800" dirty="0">
                <a:solidFill>
                  <a:schemeClr val="dk1"/>
                </a:solidFill>
                <a:latin typeface="Calibri" panose="020F0502020204030204" pitchFamily="34" charset="0"/>
                <a:ea typeface="Calibri"/>
                <a:cs typeface="Calibri" panose="020F0502020204030204" pitchFamily="34" charset="0"/>
                <a:sym typeface="Calibri"/>
              </a:rPr>
              <a:t> </a:t>
            </a:r>
            <a:r>
              <a:rPr lang="en-US" sz="1800" dirty="0">
                <a:solidFill>
                  <a:schemeClr val="dk1"/>
                </a:solidFill>
                <a:latin typeface="Calibri" panose="020F0502020204030204" pitchFamily="34" charset="0"/>
                <a:ea typeface="Calibri"/>
                <a:cs typeface="Calibri" panose="020F0502020204030204" pitchFamily="34" charset="0"/>
                <a:sym typeface="Calibri"/>
              </a:rPr>
              <a:t>provides career advising for SJSU students.</a:t>
            </a:r>
          </a:p>
          <a:p>
            <a:pPr marL="457200" marR="0" lvl="0" indent="-457200" rtl="0">
              <a:spcBef>
                <a:spcPts val="600"/>
              </a:spcBef>
              <a:spcAft>
                <a:spcPts val="600"/>
              </a:spcAft>
              <a:buClr>
                <a:schemeClr val="dk1"/>
              </a:buClr>
              <a:buSzPct val="104999"/>
              <a:buFont typeface="Arial"/>
              <a:buNone/>
            </a:pPr>
            <a:endParaRPr lang="vi-VN" sz="1800" dirty="0">
              <a:solidFill>
                <a:schemeClr val="dk1"/>
              </a:solidFill>
              <a:latin typeface="Calibri" panose="020F0502020204030204" pitchFamily="34" charset="0"/>
              <a:ea typeface="Calibri"/>
              <a:cs typeface="Calibri" panose="020F0502020204030204" pitchFamily="34" charset="0"/>
              <a:sym typeface="Calibri"/>
            </a:endParaRPr>
          </a:p>
          <a:p>
            <a:pPr marL="457200" marR="0" lvl="0" indent="-457200" rtl="0">
              <a:spcBef>
                <a:spcPts val="600"/>
              </a:spcBef>
              <a:spcAft>
                <a:spcPts val="600"/>
              </a:spcAft>
              <a:buClr>
                <a:schemeClr val="dk1"/>
              </a:buClr>
              <a:buSzPct val="104999"/>
              <a:buFont typeface="Arial"/>
              <a:buNone/>
            </a:pPr>
            <a:r>
              <a:rPr lang="vi-VN" sz="1800" b="0" i="0" u="none" strike="noStrike" cap="none" dirty="0">
                <a:solidFill>
                  <a:srgbClr val="0070C0"/>
                </a:solidFill>
                <a:latin typeface="Calibri" panose="020F0502020204030204" pitchFamily="34" charset="0"/>
                <a:ea typeface="Calibri"/>
                <a:cs typeface="Calibri" panose="020F0502020204030204" pitchFamily="34" charset="0"/>
                <a:sym typeface="Calibri"/>
                <a:hlinkClick r:id="rId8">
                  <a:extLst>
                    <a:ext uri="{A12FA001-AC4F-418D-AE19-62706E023703}">
                      <ahyp:hlinkClr xmlns:ahyp="http://schemas.microsoft.com/office/drawing/2018/hyperlinkcolor" xmlns="" val="tx"/>
                    </a:ext>
                  </a:extLst>
                </a:hlinkClick>
              </a:rPr>
              <a:t>Counseling and Psychological Services</a:t>
            </a:r>
            <a:r>
              <a:rPr lang="en-US" sz="1800" b="0" i="0" u="none" strike="noStrike" cap="none" dirty="0">
                <a:solidFill>
                  <a:srgbClr val="0070C0"/>
                </a:solidFill>
                <a:latin typeface="Calibri" panose="020F0502020204030204" pitchFamily="34" charset="0"/>
                <a:ea typeface="Calibri"/>
                <a:cs typeface="Calibri" panose="020F0502020204030204" pitchFamily="34" charset="0"/>
                <a:sym typeface="Calibri"/>
                <a:hlinkClick r:id="rId8">
                  <a:extLst>
                    <a:ext uri="{A12FA001-AC4F-418D-AE19-62706E023703}">
                      <ahyp:hlinkClr xmlns:ahyp="http://schemas.microsoft.com/office/drawing/2018/hyperlinkcolor" xmlns="" val="tx"/>
                    </a:ext>
                  </a:extLst>
                </a:hlinkClick>
              </a:rPr>
              <a:t> </a:t>
            </a:r>
            <a:r>
              <a:rPr lang="en-US" sz="1800" b="0" i="0" u="none" strike="noStrike" cap="none" dirty="0">
                <a:solidFill>
                  <a:schemeClr val="dk1"/>
                </a:solidFill>
                <a:latin typeface="Calibri" panose="020F0502020204030204" pitchFamily="34" charset="0"/>
                <a:ea typeface="Calibri"/>
                <a:cs typeface="Calibri" panose="020F0502020204030204" pitchFamily="34" charset="0"/>
                <a:sym typeface="Calibri"/>
              </a:rPr>
              <a:t>provide counseling services for SJSU students.</a:t>
            </a:r>
            <a:endParaRPr lang="vi-VN" sz="18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17917741"/>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12700" y="1"/>
            <a:ext cx="9124972" cy="6857999"/>
          </a:xfrm>
          <a:prstGeom prst="rect">
            <a:avLst/>
          </a:prstGeom>
          <a:noFill/>
          <a:ln>
            <a:noFill/>
          </a:ln>
        </p:spPr>
      </p:pic>
      <p:sp>
        <p:nvSpPr>
          <p:cNvPr id="98" name="Shape 98"/>
          <p:cNvSpPr txBox="1">
            <a:spLocks noGrp="1"/>
          </p:cNvSpPr>
          <p:nvPr>
            <p:ph type="title"/>
          </p:nvPr>
        </p:nvSpPr>
        <p:spPr>
          <a:xfrm>
            <a:off x="457200" y="783981"/>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9" b="0"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Tips for Success at SJSU</a:t>
            </a:r>
            <a:endParaRPr lang="en-US" sz="3959"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endParaRPr>
          </a:p>
        </p:txBody>
      </p:sp>
      <p:sp>
        <p:nvSpPr>
          <p:cNvPr id="99" name="Shape 99"/>
          <p:cNvSpPr txBox="1">
            <a:spLocks noGrp="1"/>
          </p:cNvSpPr>
          <p:nvPr>
            <p:ph type="body" idx="4294967295"/>
          </p:nvPr>
        </p:nvSpPr>
        <p:spPr>
          <a:xfrm>
            <a:off x="205965" y="1417639"/>
            <a:ext cx="8931707" cy="5045360"/>
          </a:xfrm>
          <a:prstGeom prst="rect">
            <a:avLst/>
          </a:prstGeom>
          <a:noFill/>
          <a:ln>
            <a:noFill/>
          </a:ln>
        </p:spPr>
        <p:txBody>
          <a:bodyPr lIns="91425" tIns="45700" rIns="91425" bIns="45700" anchor="t" anchorCtr="0">
            <a:noAutofit/>
          </a:bodyPr>
          <a:lstStyle/>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b="0" i="0" u="none" strike="noStrike" cap="none" dirty="0">
                <a:solidFill>
                  <a:schemeClr val="dk1"/>
                </a:solidFill>
                <a:latin typeface="Calibri"/>
                <a:ea typeface="Calibri"/>
                <a:cs typeface="Calibri"/>
                <a:sym typeface="Calibri"/>
              </a:rPr>
              <a:t>Check enrollment appointment dates and final exam schedules.</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solidFill>
                  <a:schemeClr val="dk1"/>
                </a:solidFill>
                <a:latin typeface="Calibri"/>
                <a:ea typeface="Calibri"/>
                <a:cs typeface="Calibri"/>
                <a:sym typeface="Calibri"/>
              </a:rPr>
              <a:t>Request accommodations each semester</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latin typeface="Calibri"/>
                <a:ea typeface="Calibri"/>
                <a:cs typeface="Calibri"/>
                <a:sym typeface="Calibri"/>
              </a:rPr>
              <a:t>Students prescribed testing accommodations are strongly encourage to schedule all exams via </a:t>
            </a:r>
            <a:r>
              <a:rPr lang="en-US" sz="1800" dirty="0" err="1">
                <a:latin typeface="Calibri"/>
                <a:ea typeface="Calibri"/>
                <a:cs typeface="Calibri"/>
                <a:sym typeface="Calibri"/>
              </a:rPr>
              <a:t>MyAEC</a:t>
            </a:r>
            <a:r>
              <a:rPr lang="en-US" sz="1800" dirty="0">
                <a:latin typeface="Calibri"/>
                <a:ea typeface="Calibri"/>
                <a:cs typeface="Calibri"/>
                <a:sym typeface="Calibri"/>
              </a:rPr>
              <a:t> at beginning of each semester. </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latin typeface="Calibri"/>
                <a:ea typeface="Calibri"/>
                <a:cs typeface="Calibri"/>
                <a:sym typeface="Calibri"/>
              </a:rPr>
              <a:t>When you create your schedule, avoid taking back-to-back courses to facilitate the scheduling of exams with extended time. If back-to-back courses are needed due to classes being offered or major requirements, take no more than  2 back-to-back </a:t>
            </a:r>
            <a:r>
              <a:rPr lang="en-US" sz="1800" dirty="0">
                <a:solidFill>
                  <a:schemeClr val="dk1"/>
                </a:solidFill>
                <a:latin typeface="Calibri"/>
                <a:ea typeface="Calibri"/>
                <a:cs typeface="Calibri"/>
                <a:sym typeface="Calibri"/>
              </a:rPr>
              <a:t>classes.</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i="0" u="none" strike="noStrike" cap="none" dirty="0">
                <a:solidFill>
                  <a:schemeClr val="dk1"/>
                </a:solidFill>
                <a:latin typeface="Calibri"/>
                <a:ea typeface="Calibri"/>
                <a:cs typeface="Calibri"/>
                <a:sym typeface="Calibri"/>
              </a:rPr>
              <a:t>Summer </a:t>
            </a:r>
            <a:r>
              <a:rPr lang="en-US" sz="1800" i="0" u="none" strike="noStrike" cap="none" dirty="0">
                <a:latin typeface="Calibri"/>
                <a:ea typeface="Calibri"/>
                <a:cs typeface="Calibri"/>
                <a:sym typeface="Calibri"/>
              </a:rPr>
              <a:t>courses</a:t>
            </a:r>
            <a:r>
              <a:rPr lang="en-US" sz="1800" b="1" i="0" u="none" strike="noStrike" cap="none" dirty="0">
                <a:latin typeface="Calibri"/>
                <a:ea typeface="Calibri"/>
                <a:cs typeface="Calibri"/>
                <a:sym typeface="Calibri"/>
              </a:rPr>
              <a:t> </a:t>
            </a:r>
            <a:r>
              <a:rPr lang="en-US" sz="1800" b="0" i="0" u="none" strike="noStrike" cap="none" dirty="0">
                <a:latin typeface="Calibri"/>
                <a:ea typeface="Calibri"/>
                <a:cs typeface="Calibri"/>
                <a:sym typeface="Calibri"/>
              </a:rPr>
              <a:t>may support </a:t>
            </a:r>
            <a:r>
              <a:rPr lang="en-US" sz="1800" b="0" i="0" u="none" strike="noStrike" cap="none" dirty="0">
                <a:solidFill>
                  <a:schemeClr val="dk1"/>
                </a:solidFill>
                <a:latin typeface="Calibri"/>
                <a:ea typeface="Calibri"/>
                <a:cs typeface="Calibri"/>
                <a:sym typeface="Calibri"/>
              </a:rPr>
              <a:t>students stay on track for graduation. SJSU offers five-week and ten-week summer session. </a:t>
            </a:r>
            <a:r>
              <a:rPr lang="en-US" sz="1800" dirty="0">
                <a:solidFill>
                  <a:schemeClr val="dk1"/>
                </a:solidFill>
                <a:latin typeface="Calibri"/>
                <a:ea typeface="Calibri"/>
                <a:cs typeface="Calibri"/>
                <a:sym typeface="Calibri"/>
              </a:rPr>
              <a:t>Visit </a:t>
            </a:r>
            <a:r>
              <a:rPr lang="en-US" sz="1800" dirty="0">
                <a:solidFill>
                  <a:srgbClr val="0070C0"/>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Summer Session website </a:t>
            </a:r>
            <a:r>
              <a:rPr lang="en-US" sz="1800" dirty="0">
                <a:solidFill>
                  <a:schemeClr val="dk1"/>
                </a:solidFill>
                <a:latin typeface="Calibri"/>
                <a:ea typeface="Calibri"/>
                <a:cs typeface="Calibri"/>
                <a:sym typeface="Calibri"/>
              </a:rPr>
              <a:t>for tuition fee.</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solidFill>
                  <a:schemeClr val="dk1"/>
                </a:solidFill>
                <a:latin typeface="Calibri"/>
                <a:ea typeface="Calibri"/>
                <a:cs typeface="Calibri"/>
                <a:sym typeface="Calibri"/>
              </a:rPr>
              <a:t>Take advantage of tutoring services at Writing Center, Peer Connections</a:t>
            </a:r>
            <a:r>
              <a:rPr lang="en-US" sz="1800" b="1" dirty="0">
                <a:solidFill>
                  <a:schemeClr val="dk1"/>
                </a:solidFill>
                <a:latin typeface="Calibri"/>
                <a:ea typeface="Calibri"/>
                <a:cs typeface="Calibri"/>
                <a:sym typeface="Calibri"/>
              </a:rPr>
              <a:t> </a:t>
            </a:r>
            <a:r>
              <a:rPr lang="en-US" sz="1800" dirty="0">
                <a:solidFill>
                  <a:schemeClr val="dk1"/>
                </a:solidFill>
                <a:latin typeface="Calibri"/>
                <a:ea typeface="Calibri"/>
                <a:cs typeface="Calibri"/>
                <a:sym typeface="Calibri"/>
              </a:rPr>
              <a:t>and at your College’s Student Success Center.</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solidFill>
                  <a:schemeClr val="dk1"/>
                </a:solidFill>
                <a:latin typeface="Calibri"/>
                <a:ea typeface="Calibri"/>
                <a:cs typeface="Calibri"/>
                <a:sym typeface="Calibri"/>
              </a:rPr>
              <a:t>Apply for Financial Aid, department and regular SJSU Scholarships.</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solidFill>
                  <a:schemeClr val="dk1"/>
                </a:solidFill>
                <a:latin typeface="Calibri"/>
                <a:ea typeface="Calibri"/>
                <a:cs typeface="Calibri"/>
                <a:sym typeface="Calibri"/>
              </a:rPr>
              <a:t>Visit Career Center and use </a:t>
            </a:r>
            <a:r>
              <a:rPr lang="en-US" sz="1800" dirty="0" err="1">
                <a:solidFill>
                  <a:schemeClr val="dk1"/>
                </a:solidFill>
                <a:latin typeface="Calibri"/>
                <a:ea typeface="Calibri"/>
                <a:cs typeface="Calibri"/>
                <a:sym typeface="Calibri"/>
              </a:rPr>
              <a:t>SpartaJobs</a:t>
            </a:r>
            <a:r>
              <a:rPr lang="en-US" sz="1800" dirty="0">
                <a:solidFill>
                  <a:schemeClr val="dk1"/>
                </a:solidFill>
                <a:latin typeface="Calibri"/>
                <a:ea typeface="Calibri"/>
                <a:cs typeface="Calibri"/>
                <a:sym typeface="Calibri"/>
              </a:rPr>
              <a:t> tool to help you find jobs and internships.</a:t>
            </a:r>
          </a:p>
          <a:p>
            <a:pPr marL="457200" marR="0" lvl="0" indent="-457200" algn="l" rtl="0">
              <a:spcBef>
                <a:spcPts val="600"/>
              </a:spcBef>
              <a:spcAft>
                <a:spcPts val="600"/>
              </a:spcAft>
              <a:buClr>
                <a:srgbClr val="0070C0"/>
              </a:buClr>
              <a:buSzPct val="103000"/>
              <a:buFont typeface="Wingdings" panose="05000000000000000000" pitchFamily="2" charset="2"/>
              <a:buChar char="q"/>
            </a:pPr>
            <a:r>
              <a:rPr lang="en-US" sz="1800" dirty="0">
                <a:solidFill>
                  <a:schemeClr val="dk1"/>
                </a:solidFill>
                <a:latin typeface="Calibri"/>
                <a:ea typeface="Calibri"/>
                <a:cs typeface="Calibri"/>
                <a:sym typeface="Calibri"/>
              </a:rPr>
              <a:t>Enjoy your college years.</a:t>
            </a:r>
          </a:p>
          <a:p>
            <a:pPr marL="457200" marR="0" lvl="0" indent="-457200" algn="l" rtl="0">
              <a:lnSpc>
                <a:spcPct val="80000"/>
              </a:lnSpc>
              <a:spcBef>
                <a:spcPts val="392"/>
              </a:spcBef>
              <a:spcAft>
                <a:spcPts val="0"/>
              </a:spcAft>
              <a:buClr>
                <a:schemeClr val="dk1"/>
              </a:buClr>
              <a:buSzPct val="98000"/>
              <a:buFont typeface="Wingdings" charset="2"/>
              <a:buChar char="ü"/>
            </a:pPr>
            <a:endParaRPr lang="en-US" sz="2400" dirty="0">
              <a:solidFill>
                <a:schemeClr val="dk1"/>
              </a:solidFill>
              <a:latin typeface="Calibri"/>
              <a:ea typeface="Calibri"/>
              <a:cs typeface="Calibri"/>
              <a:sym typeface="Calibri"/>
            </a:endParaRPr>
          </a:p>
          <a:p>
            <a:pPr marL="457200" marR="0" lvl="0" indent="-457200" algn="l" rtl="0">
              <a:lnSpc>
                <a:spcPct val="80000"/>
              </a:lnSpc>
              <a:spcBef>
                <a:spcPts val="392"/>
              </a:spcBef>
              <a:spcAft>
                <a:spcPts val="0"/>
              </a:spcAft>
              <a:buClr>
                <a:schemeClr val="dk1"/>
              </a:buClr>
              <a:buSzPct val="98000"/>
              <a:buFont typeface="Wingdings" charset="2"/>
              <a:buChar char="ü"/>
            </a:pPr>
            <a:endParaRPr lang="en-US" sz="2400" b="0" i="0" u="none" strike="noStrike" cap="none" dirty="0">
              <a:solidFill>
                <a:schemeClr val="dk1"/>
              </a:solidFill>
              <a:latin typeface="Calibri"/>
              <a:ea typeface="Calibri"/>
              <a:cs typeface="Calibri"/>
              <a:sym typeface="Calibri"/>
            </a:endParaRPr>
          </a:p>
          <a:p>
            <a:pPr marL="457200" marR="0" lvl="0" indent="-457200" algn="l" rtl="0">
              <a:lnSpc>
                <a:spcPct val="80000"/>
              </a:lnSpc>
              <a:spcBef>
                <a:spcPts val="392"/>
              </a:spcBef>
              <a:spcAft>
                <a:spcPts val="0"/>
              </a:spcAft>
              <a:buClr>
                <a:schemeClr val="dk1"/>
              </a:buClr>
              <a:buSzPct val="98000"/>
              <a:buFont typeface="Wingdings" charset="2"/>
              <a:buChar char="²"/>
            </a:pPr>
            <a:endParaRPr lang="en-US" sz="2400" b="0" i="0" u="none" strike="noStrike" cap="none" dirty="0">
              <a:solidFill>
                <a:schemeClr val="dk1"/>
              </a:solidFill>
              <a:latin typeface="Calibri"/>
              <a:ea typeface="Calibri"/>
              <a:cs typeface="Calibri"/>
              <a:sym typeface="Calibri"/>
            </a:endParaRPr>
          </a:p>
          <a:p>
            <a:pPr marL="1051560" lvl="2" indent="-457200">
              <a:lnSpc>
                <a:spcPct val="80000"/>
              </a:lnSpc>
              <a:spcBef>
                <a:spcPts val="392"/>
              </a:spcBef>
              <a:spcAft>
                <a:spcPts val="0"/>
              </a:spcAft>
              <a:buClr>
                <a:schemeClr val="dk1"/>
              </a:buClr>
              <a:buSzPct val="98000"/>
              <a:buFont typeface="Wingdings" charset="2"/>
              <a:buChar char="Ø"/>
            </a:pPr>
            <a:endParaRPr lang="en-US" sz="24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977465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0" y="1"/>
            <a:ext cx="9124972" cy="6857999"/>
          </a:xfrm>
          <a:prstGeom prst="rect">
            <a:avLst/>
          </a:prstGeom>
          <a:noFill/>
          <a:ln>
            <a:noFill/>
          </a:ln>
        </p:spPr>
      </p:pic>
      <p:sp>
        <p:nvSpPr>
          <p:cNvPr id="98" name="Shape 98"/>
          <p:cNvSpPr txBox="1">
            <a:spLocks noGrp="1"/>
          </p:cNvSpPr>
          <p:nvPr>
            <p:ph type="title"/>
          </p:nvPr>
        </p:nvSpPr>
        <p:spPr>
          <a:xfrm>
            <a:off x="173800" y="974129"/>
            <a:ext cx="8229600" cy="633658"/>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DEGREE COMPONENTS</a:t>
            </a:r>
          </a:p>
        </p:txBody>
      </p:sp>
      <p:sp>
        <p:nvSpPr>
          <p:cNvPr id="99" name="Shape 99"/>
          <p:cNvSpPr txBox="1">
            <a:spLocks noGrp="1"/>
          </p:cNvSpPr>
          <p:nvPr>
            <p:ph type="body" idx="4294967295"/>
          </p:nvPr>
        </p:nvSpPr>
        <p:spPr>
          <a:xfrm>
            <a:off x="447686" y="1421864"/>
            <a:ext cx="8229600" cy="4963158"/>
          </a:xfrm>
          <a:prstGeom prst="rect">
            <a:avLst/>
          </a:prstGeom>
          <a:noFill/>
          <a:ln>
            <a:noFill/>
          </a:ln>
        </p:spPr>
        <p:txBody>
          <a:bodyPr lIns="91425" tIns="45700" rIns="91425" bIns="45700" anchor="t" anchorCtr="0">
            <a:noAutofit/>
          </a:bodyPr>
          <a:lstStyle/>
          <a:p>
            <a:pPr marL="342900" marR="0" lvl="0" indent="-342900" rtl="0">
              <a:lnSpc>
                <a:spcPct val="80000"/>
              </a:lnSpc>
              <a:spcBef>
                <a:spcPts val="0"/>
              </a:spcBef>
              <a:spcAft>
                <a:spcPts val="0"/>
              </a:spcAft>
              <a:buClr>
                <a:schemeClr val="dk1"/>
              </a:buClr>
              <a:buSzPct val="104999"/>
              <a:buFont typeface="Arial"/>
              <a:buNone/>
            </a:pPr>
            <a:endParaRPr lang="vi-VN" sz="1200" b="0" i="0" u="none" strike="noStrike" cap="none" dirty="0">
              <a:solidFill>
                <a:schemeClr val="dk1"/>
              </a:solidFill>
              <a:latin typeface="Calibri"/>
              <a:ea typeface="Calibri"/>
              <a:cs typeface="Calibri"/>
              <a:sym typeface="Calibri"/>
            </a:endParaRPr>
          </a:p>
          <a:p>
            <a:pPr marL="457200" indent="-457200">
              <a:spcBef>
                <a:spcPts val="600"/>
              </a:spcBef>
              <a:spcAft>
                <a:spcPts val="0"/>
              </a:spcAft>
              <a:buClr>
                <a:srgbClr val="0070C0"/>
              </a:buClr>
              <a:buSzPct val="104999"/>
              <a:buFont typeface="Wingdings" panose="05000000000000000000" pitchFamily="2" charset="2"/>
              <a:buChar char="q"/>
            </a:pPr>
            <a:r>
              <a:rPr lang="vi-VN" sz="1800" dirty="0">
                <a:latin typeface="Calibri"/>
                <a:ea typeface="Calibri"/>
                <a:cs typeface="Calibri"/>
                <a:sym typeface="Calibri"/>
              </a:rPr>
              <a:t>120 units total required for graduation</a:t>
            </a:r>
            <a:endParaRPr lang="en-US" sz="1800" b="0" i="0" u="none" strike="noStrike" cap="none" dirty="0">
              <a:latin typeface="Calibri"/>
              <a:ea typeface="Calibri"/>
              <a:cs typeface="Calibri"/>
              <a:sym typeface="Calibri"/>
            </a:endParaRPr>
          </a:p>
          <a:p>
            <a:pPr marL="457200" indent="-457200">
              <a:spcBef>
                <a:spcPts val="600"/>
              </a:spcBef>
              <a:spcAft>
                <a:spcPts val="0"/>
              </a:spcAft>
              <a:buClr>
                <a:srgbClr val="0070C0"/>
              </a:buClr>
              <a:buSzPct val="104999"/>
              <a:buFont typeface="Wingdings" panose="05000000000000000000" pitchFamily="2" charset="2"/>
              <a:buChar char="q"/>
            </a:pPr>
            <a:r>
              <a:rPr lang="vi-VN" sz="1800" b="0" i="0" u="none" strike="noStrike" cap="none" dirty="0">
                <a:latin typeface="Calibri"/>
                <a:ea typeface="Calibri"/>
                <a:cs typeface="Calibri"/>
                <a:sym typeface="Calibri"/>
              </a:rPr>
              <a:t>40 units must be upper division</a:t>
            </a:r>
            <a:endParaRPr lang="en-US" sz="1800" dirty="0">
              <a:latin typeface="Calibri"/>
              <a:ea typeface="Calibri"/>
              <a:cs typeface="Calibri"/>
              <a:sym typeface="Calibri"/>
            </a:endParaRPr>
          </a:p>
          <a:p>
            <a:pPr marL="731520" lvl="3" indent="-457200">
              <a:spcBef>
                <a:spcPts val="600"/>
              </a:spcBef>
              <a:spcAft>
                <a:spcPts val="0"/>
              </a:spcAft>
              <a:buClr>
                <a:srgbClr val="0070C0"/>
              </a:buClr>
              <a:buSzPct val="104999"/>
              <a:buFont typeface="Wingdings" panose="05000000000000000000" pitchFamily="2" charset="2"/>
              <a:buChar char="Ø"/>
            </a:pPr>
            <a:r>
              <a:rPr lang="en-US" sz="1800" dirty="0">
                <a:latin typeface="Calibri"/>
                <a:ea typeface="Calibri"/>
                <a:cs typeface="Calibri"/>
                <a:sym typeface="Calibri"/>
              </a:rPr>
              <a:t>Lower division courses numbered 001 – 099</a:t>
            </a:r>
          </a:p>
          <a:p>
            <a:pPr marL="731520" lvl="3" indent="-457200">
              <a:spcBef>
                <a:spcPts val="600"/>
              </a:spcBef>
              <a:spcAft>
                <a:spcPts val="0"/>
              </a:spcAft>
              <a:buClr>
                <a:srgbClr val="0070C0"/>
              </a:buClr>
              <a:buSzPct val="104999"/>
              <a:buFont typeface="Wingdings" panose="05000000000000000000" pitchFamily="2" charset="2"/>
              <a:buChar char="Ø"/>
            </a:pPr>
            <a:r>
              <a:rPr lang="en-US" sz="1800" b="0" i="0" u="none" strike="noStrike" cap="none" dirty="0">
                <a:latin typeface="Calibri"/>
                <a:ea typeface="Calibri"/>
                <a:cs typeface="Calibri"/>
                <a:sym typeface="Calibri"/>
              </a:rPr>
              <a:t>Upper </a:t>
            </a:r>
            <a:r>
              <a:rPr lang="en-US" sz="1800" dirty="0">
                <a:latin typeface="Calibri"/>
                <a:ea typeface="Calibri"/>
                <a:cs typeface="Calibri"/>
                <a:sym typeface="Calibri"/>
              </a:rPr>
              <a:t>d</a:t>
            </a:r>
            <a:r>
              <a:rPr lang="en-US" sz="1800" b="0" i="0" u="none" strike="noStrike" cap="none" dirty="0">
                <a:latin typeface="Calibri"/>
                <a:ea typeface="Calibri"/>
                <a:cs typeface="Calibri"/>
                <a:sym typeface="Calibri"/>
              </a:rPr>
              <a:t>ivision </a:t>
            </a:r>
            <a:r>
              <a:rPr lang="en-US" sz="1800" dirty="0">
                <a:latin typeface="Calibri"/>
                <a:ea typeface="Calibri"/>
                <a:cs typeface="Calibri"/>
                <a:sym typeface="Calibri"/>
              </a:rPr>
              <a:t>c</a:t>
            </a:r>
            <a:r>
              <a:rPr lang="vi-VN" sz="1800" b="0" i="0" u="none" strike="noStrike" cap="none" dirty="0">
                <a:latin typeface="Calibri"/>
                <a:ea typeface="Calibri"/>
                <a:cs typeface="Calibri"/>
                <a:sym typeface="Calibri"/>
              </a:rPr>
              <a:t>ourses numbered 100</a:t>
            </a:r>
            <a:r>
              <a:rPr lang="en-US" sz="1800" b="0" i="0" u="none" strike="noStrike" cap="none" dirty="0">
                <a:latin typeface="Calibri"/>
                <a:ea typeface="Calibri"/>
                <a:cs typeface="Calibri"/>
                <a:sym typeface="Calibri"/>
              </a:rPr>
              <a:t> – </a:t>
            </a:r>
            <a:r>
              <a:rPr lang="vi-VN" sz="1800" b="0" i="0" u="none" strike="noStrike" cap="none" dirty="0">
                <a:latin typeface="Calibri"/>
                <a:ea typeface="Calibri"/>
                <a:cs typeface="Calibri"/>
                <a:sym typeface="Calibri"/>
              </a:rPr>
              <a:t>199</a:t>
            </a:r>
            <a:endParaRPr lang="en-US" sz="1800" b="0" i="0" u="none" strike="noStrike" cap="none" dirty="0">
              <a:latin typeface="Calibri"/>
              <a:ea typeface="Calibri"/>
              <a:cs typeface="Calibri"/>
              <a:sym typeface="Calibri"/>
            </a:endParaRPr>
          </a:p>
          <a:p>
            <a:pPr marL="457200" indent="-457200">
              <a:spcBef>
                <a:spcPts val="600"/>
              </a:spcBef>
              <a:spcAft>
                <a:spcPts val="0"/>
              </a:spcAft>
              <a:buClr>
                <a:srgbClr val="0070C0"/>
              </a:buClr>
              <a:buSzPct val="104999"/>
              <a:buFont typeface="Wingdings" panose="05000000000000000000" pitchFamily="2" charset="2"/>
              <a:buChar char="q"/>
            </a:pPr>
            <a:r>
              <a:rPr lang="en-US" sz="1800" dirty="0">
                <a:latin typeface="Calibri"/>
                <a:ea typeface="Calibri"/>
                <a:cs typeface="Calibri"/>
                <a:sym typeface="Calibri"/>
              </a:rPr>
              <a:t>Maximum of 70 transferred units</a:t>
            </a:r>
          </a:p>
          <a:p>
            <a:pPr marL="0" indent="0">
              <a:spcBef>
                <a:spcPts val="600"/>
              </a:spcBef>
              <a:spcAft>
                <a:spcPts val="0"/>
              </a:spcAft>
              <a:buClr>
                <a:srgbClr val="0070C0"/>
              </a:buClr>
              <a:buSzPct val="104999"/>
              <a:buNone/>
            </a:pPr>
            <a:r>
              <a:rPr lang="en-US" sz="1800" dirty="0">
                <a:latin typeface="Calibri"/>
                <a:ea typeface="Calibri"/>
                <a:cs typeface="Calibri"/>
                <a:sym typeface="Calibri"/>
              </a:rPr>
              <a:t>         from a 2 </a:t>
            </a:r>
            <a:r>
              <a:rPr lang="en-US" sz="1800" dirty="0" smtClean="0">
                <a:latin typeface="Calibri"/>
                <a:ea typeface="Calibri"/>
                <a:cs typeface="Calibri"/>
                <a:sym typeface="Calibri"/>
              </a:rPr>
              <a:t>year </a:t>
            </a:r>
            <a:r>
              <a:rPr lang="en-US" sz="1800" dirty="0">
                <a:latin typeface="Calibri"/>
                <a:ea typeface="Calibri"/>
                <a:cs typeface="Calibri"/>
                <a:sym typeface="Calibri"/>
              </a:rPr>
              <a:t>community college</a:t>
            </a:r>
          </a:p>
          <a:p>
            <a:pPr marL="0" indent="0">
              <a:lnSpc>
                <a:spcPct val="80000"/>
              </a:lnSpc>
              <a:spcBef>
                <a:spcPts val="0"/>
              </a:spcBef>
              <a:spcAft>
                <a:spcPts val="0"/>
              </a:spcAft>
              <a:buClr>
                <a:schemeClr val="dk1"/>
              </a:buClr>
              <a:buSzPct val="104999"/>
              <a:buNone/>
            </a:pPr>
            <a:endParaRPr lang="en-US" dirty="0">
              <a:solidFill>
                <a:schemeClr val="dk1"/>
              </a:solidFill>
              <a:latin typeface="Calibri"/>
              <a:ea typeface="Calibri"/>
              <a:cs typeface="Calibri"/>
              <a:sym typeface="Calibri"/>
            </a:endParaRPr>
          </a:p>
        </p:txBody>
      </p:sp>
      <p:grpSp>
        <p:nvGrpSpPr>
          <p:cNvPr id="6" name="Google Shape;174;p23">
            <a:extLst>
              <a:ext uri="{FF2B5EF4-FFF2-40B4-BE49-F238E27FC236}">
                <a16:creationId xmlns:a16="http://schemas.microsoft.com/office/drawing/2014/main" id="{9A9D7DA9-BDE4-354B-966C-E9AB88E1A86A}"/>
              </a:ext>
            </a:extLst>
          </p:cNvPr>
          <p:cNvGrpSpPr/>
          <p:nvPr/>
        </p:nvGrpSpPr>
        <p:grpSpPr>
          <a:xfrm>
            <a:off x="4377433" y="2128828"/>
            <a:ext cx="4573739" cy="4492683"/>
            <a:chOff x="8542" y="2192"/>
            <a:chExt cx="4542215" cy="4631342"/>
          </a:xfrm>
        </p:grpSpPr>
        <p:sp>
          <p:nvSpPr>
            <p:cNvPr id="7" name="Google Shape;175;p23">
              <a:extLst>
                <a:ext uri="{FF2B5EF4-FFF2-40B4-BE49-F238E27FC236}">
                  <a16:creationId xmlns:a16="http://schemas.microsoft.com/office/drawing/2014/main" id="{CEDB84A6-9B90-EC4B-AF3D-7DA416752B87}"/>
                </a:ext>
              </a:extLst>
            </p:cNvPr>
            <p:cNvSpPr/>
            <p:nvPr/>
          </p:nvSpPr>
          <p:spPr>
            <a:xfrm>
              <a:off x="531326" y="524976"/>
              <a:ext cx="3496647" cy="3496647"/>
            </a:xfrm>
            <a:prstGeom prst="blockArc">
              <a:avLst>
                <a:gd name="adj1" fmla="val 10800000"/>
                <a:gd name="adj2" fmla="val 16200000"/>
                <a:gd name="adj3" fmla="val 464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6;p23">
              <a:extLst>
                <a:ext uri="{FF2B5EF4-FFF2-40B4-BE49-F238E27FC236}">
                  <a16:creationId xmlns:a16="http://schemas.microsoft.com/office/drawing/2014/main" id="{6AD59BC2-1878-924E-B2D9-82BA2AD25E23}"/>
                </a:ext>
              </a:extLst>
            </p:cNvPr>
            <p:cNvSpPr/>
            <p:nvPr/>
          </p:nvSpPr>
          <p:spPr>
            <a:xfrm>
              <a:off x="531326" y="524976"/>
              <a:ext cx="3496647" cy="3496647"/>
            </a:xfrm>
            <a:prstGeom prst="blockArc">
              <a:avLst>
                <a:gd name="adj1" fmla="val 5400000"/>
                <a:gd name="adj2" fmla="val 10800000"/>
                <a:gd name="adj3" fmla="val 464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7;p23">
              <a:extLst>
                <a:ext uri="{FF2B5EF4-FFF2-40B4-BE49-F238E27FC236}">
                  <a16:creationId xmlns:a16="http://schemas.microsoft.com/office/drawing/2014/main" id="{F8CBB97E-D698-564C-9519-875B743B0E49}"/>
                </a:ext>
              </a:extLst>
            </p:cNvPr>
            <p:cNvSpPr/>
            <p:nvPr/>
          </p:nvSpPr>
          <p:spPr>
            <a:xfrm>
              <a:off x="531326" y="524976"/>
              <a:ext cx="3496647" cy="3496647"/>
            </a:xfrm>
            <a:prstGeom prst="blockArc">
              <a:avLst>
                <a:gd name="adj1" fmla="val 0"/>
                <a:gd name="adj2" fmla="val 5400000"/>
                <a:gd name="adj3" fmla="val 464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8;p23">
              <a:extLst>
                <a:ext uri="{FF2B5EF4-FFF2-40B4-BE49-F238E27FC236}">
                  <a16:creationId xmlns:a16="http://schemas.microsoft.com/office/drawing/2014/main" id="{28F38D10-6F2C-9640-A7DC-603A54318977}"/>
                </a:ext>
              </a:extLst>
            </p:cNvPr>
            <p:cNvSpPr/>
            <p:nvPr/>
          </p:nvSpPr>
          <p:spPr>
            <a:xfrm>
              <a:off x="531326" y="524976"/>
              <a:ext cx="3496647" cy="3496647"/>
            </a:xfrm>
            <a:prstGeom prst="blockArc">
              <a:avLst>
                <a:gd name="adj1" fmla="val 16200000"/>
                <a:gd name="adj2" fmla="val 0"/>
                <a:gd name="adj3" fmla="val 4640"/>
              </a:avLst>
            </a:prstGeom>
            <a:gradFill>
              <a:gsLst>
                <a:gs pos="0">
                  <a:srgbClr val="E6AF91"/>
                </a:gs>
                <a:gs pos="34000">
                  <a:srgbClr val="E7B193"/>
                </a:gs>
                <a:gs pos="70000">
                  <a:srgbClr val="ECB494"/>
                </a:gs>
                <a:gs pos="100000">
                  <a:srgbClr val="F1BEA3"/>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9;p23">
              <a:extLst>
                <a:ext uri="{FF2B5EF4-FFF2-40B4-BE49-F238E27FC236}">
                  <a16:creationId xmlns:a16="http://schemas.microsoft.com/office/drawing/2014/main" id="{B7AC8396-0FAF-8944-B754-7B23616CBA2B}"/>
                </a:ext>
              </a:extLst>
            </p:cNvPr>
            <p:cNvSpPr/>
            <p:nvPr/>
          </p:nvSpPr>
          <p:spPr>
            <a:xfrm>
              <a:off x="1474871" y="1468521"/>
              <a:ext cx="1609557" cy="1609557"/>
            </a:xfrm>
            <a:prstGeom prst="ellipse">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0;p23">
              <a:extLst>
                <a:ext uri="{FF2B5EF4-FFF2-40B4-BE49-F238E27FC236}">
                  <a16:creationId xmlns:a16="http://schemas.microsoft.com/office/drawing/2014/main" id="{8E736862-0586-F549-A2ED-4C7EB405B0BC}"/>
                </a:ext>
              </a:extLst>
            </p:cNvPr>
            <p:cNvSpPr txBox="1"/>
            <p:nvPr/>
          </p:nvSpPr>
          <p:spPr>
            <a:xfrm>
              <a:off x="1710585" y="1651001"/>
              <a:ext cx="1190698" cy="1191364"/>
            </a:xfrm>
            <a:prstGeom prst="rect">
              <a:avLst/>
            </a:prstGeom>
            <a:noFill/>
            <a:ln>
              <a:noFill/>
            </a:ln>
          </p:spPr>
          <p:txBody>
            <a:bodyPr spcFirstLastPara="1" wrap="square" lIns="33000" tIns="33000" rIns="33000" bIns="33000" anchor="ctr" anchorCtr="0">
              <a:noAutofit/>
            </a:bodyPr>
            <a:lstStyle/>
            <a:p>
              <a:pPr marL="0" marR="0" lvl="0" indent="0" algn="ctr" rtl="0">
                <a:lnSpc>
                  <a:spcPct val="90000"/>
                </a:lnSpc>
                <a:spcBef>
                  <a:spcPts val="0"/>
                </a:spcBef>
                <a:spcAft>
                  <a:spcPts val="0"/>
                </a:spcAft>
                <a:buNone/>
              </a:pPr>
              <a:r>
                <a:rPr lang="en-US" sz="2600" b="0" i="0" u="none" strike="noStrike" cap="none" dirty="0">
                  <a:solidFill>
                    <a:schemeClr val="lt1"/>
                  </a:solidFill>
                  <a:latin typeface="Calibri"/>
                  <a:ea typeface="Calibri"/>
                  <a:cs typeface="Calibri"/>
                  <a:sym typeface="Calibri"/>
                </a:rPr>
                <a:t>SJSU DEGREE</a:t>
              </a:r>
              <a:endParaRPr sz="2600" b="0" i="0" u="none" strike="noStrike" cap="none" dirty="0">
                <a:solidFill>
                  <a:schemeClr val="lt1"/>
                </a:solidFill>
                <a:latin typeface="Calibri"/>
                <a:ea typeface="Calibri"/>
                <a:cs typeface="Calibri"/>
                <a:sym typeface="Calibri"/>
              </a:endParaRPr>
            </a:p>
          </p:txBody>
        </p:sp>
        <p:sp>
          <p:nvSpPr>
            <p:cNvPr id="13" name="Google Shape;181;p23">
              <a:extLst>
                <a:ext uri="{FF2B5EF4-FFF2-40B4-BE49-F238E27FC236}">
                  <a16:creationId xmlns:a16="http://schemas.microsoft.com/office/drawing/2014/main" id="{03A15D29-685C-EA44-8054-E2EA0D7B838E}"/>
                </a:ext>
              </a:extLst>
            </p:cNvPr>
            <p:cNvSpPr/>
            <p:nvPr/>
          </p:nvSpPr>
          <p:spPr>
            <a:xfrm>
              <a:off x="1716304" y="2192"/>
              <a:ext cx="1126690" cy="1126690"/>
            </a:xfrm>
            <a:prstGeom prst="ellipse">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82;p23">
              <a:extLst>
                <a:ext uri="{FF2B5EF4-FFF2-40B4-BE49-F238E27FC236}">
                  <a16:creationId xmlns:a16="http://schemas.microsoft.com/office/drawing/2014/main" id="{EA103742-C1AD-7A4C-A2D2-4C31A92283E7}"/>
                </a:ext>
              </a:extLst>
            </p:cNvPr>
            <p:cNvSpPr txBox="1"/>
            <p:nvPr/>
          </p:nvSpPr>
          <p:spPr>
            <a:xfrm>
              <a:off x="1710586" y="167192"/>
              <a:ext cx="1132409" cy="79669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600" b="1" i="0" u="none" strike="noStrike" cap="none" dirty="0">
                  <a:solidFill>
                    <a:schemeClr val="lt1"/>
                  </a:solidFill>
                  <a:latin typeface="Calibri"/>
                  <a:ea typeface="Calibri"/>
                  <a:cs typeface="Calibri"/>
                  <a:sym typeface="Calibri"/>
                </a:rPr>
                <a:t>GE COURSES</a:t>
              </a:r>
              <a:endParaRPr sz="1600" b="1" i="0" u="none" strike="noStrike" cap="none" dirty="0">
                <a:solidFill>
                  <a:schemeClr val="lt1"/>
                </a:solidFill>
                <a:latin typeface="Calibri"/>
                <a:ea typeface="Calibri"/>
                <a:cs typeface="Calibri"/>
                <a:sym typeface="Calibri"/>
              </a:endParaRPr>
            </a:p>
          </p:txBody>
        </p:sp>
        <p:sp>
          <p:nvSpPr>
            <p:cNvPr id="15" name="Google Shape;183;p23">
              <a:extLst>
                <a:ext uri="{FF2B5EF4-FFF2-40B4-BE49-F238E27FC236}">
                  <a16:creationId xmlns:a16="http://schemas.microsoft.com/office/drawing/2014/main" id="{6038768F-68F9-5840-B004-BB95C23D8F4B}"/>
                </a:ext>
              </a:extLst>
            </p:cNvPr>
            <p:cNvSpPr/>
            <p:nvPr/>
          </p:nvSpPr>
          <p:spPr>
            <a:xfrm>
              <a:off x="3424067" y="1709954"/>
              <a:ext cx="1126690" cy="1126690"/>
            </a:xfrm>
            <a:prstGeom prst="ellipse">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84;p23">
              <a:extLst>
                <a:ext uri="{FF2B5EF4-FFF2-40B4-BE49-F238E27FC236}">
                  <a16:creationId xmlns:a16="http://schemas.microsoft.com/office/drawing/2014/main" id="{908E3A9E-9B64-BA45-9BFD-6DBA84830D9E}"/>
                </a:ext>
              </a:extLst>
            </p:cNvPr>
            <p:cNvSpPr txBox="1"/>
            <p:nvPr/>
          </p:nvSpPr>
          <p:spPr>
            <a:xfrm>
              <a:off x="3589067" y="1874954"/>
              <a:ext cx="892893" cy="79669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600" b="1" i="0" u="none" strike="noStrike" cap="none" dirty="0">
                  <a:solidFill>
                    <a:schemeClr val="lt1"/>
                  </a:solidFill>
                  <a:latin typeface="Calibri"/>
                  <a:ea typeface="Calibri"/>
                  <a:cs typeface="Calibri"/>
                  <a:sym typeface="Calibri"/>
                </a:rPr>
                <a:t>MAJOR COURSES</a:t>
              </a:r>
              <a:endParaRPr sz="1600" b="1" i="0" u="none" strike="noStrike" cap="none" dirty="0">
                <a:solidFill>
                  <a:schemeClr val="lt1"/>
                </a:solidFill>
                <a:latin typeface="Calibri"/>
                <a:ea typeface="Calibri"/>
                <a:cs typeface="Calibri"/>
                <a:sym typeface="Calibri"/>
              </a:endParaRPr>
            </a:p>
          </p:txBody>
        </p:sp>
        <p:sp>
          <p:nvSpPr>
            <p:cNvPr id="17" name="Google Shape;185;p23">
              <a:extLst>
                <a:ext uri="{FF2B5EF4-FFF2-40B4-BE49-F238E27FC236}">
                  <a16:creationId xmlns:a16="http://schemas.microsoft.com/office/drawing/2014/main" id="{50BC4C08-95C5-8B4F-9B2B-CD272B47AC53}"/>
                </a:ext>
              </a:extLst>
            </p:cNvPr>
            <p:cNvSpPr/>
            <p:nvPr/>
          </p:nvSpPr>
          <p:spPr>
            <a:xfrm>
              <a:off x="1663523" y="3506844"/>
              <a:ext cx="1284820" cy="1126690"/>
            </a:xfrm>
            <a:prstGeom prst="ellipse">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6;p23">
              <a:extLst>
                <a:ext uri="{FF2B5EF4-FFF2-40B4-BE49-F238E27FC236}">
                  <a16:creationId xmlns:a16="http://schemas.microsoft.com/office/drawing/2014/main" id="{B50DAC96-ED82-7345-AD3C-A2B86F0629D2}"/>
                </a:ext>
              </a:extLst>
            </p:cNvPr>
            <p:cNvSpPr txBox="1"/>
            <p:nvPr/>
          </p:nvSpPr>
          <p:spPr>
            <a:xfrm>
              <a:off x="1501154" y="3721743"/>
              <a:ext cx="1609557" cy="79669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600" b="1" i="0" u="none" strike="noStrike" cap="none" dirty="0">
                  <a:solidFill>
                    <a:schemeClr val="lt1"/>
                  </a:solidFill>
                  <a:latin typeface="Calibri"/>
                  <a:ea typeface="Calibri"/>
                  <a:cs typeface="Calibri"/>
                  <a:sym typeface="Calibri"/>
                </a:rPr>
                <a:t>AMERICAN INSTITUTIONS</a:t>
              </a:r>
              <a:endParaRPr sz="1600" b="1" i="0" u="none" strike="noStrike" cap="none" dirty="0">
                <a:solidFill>
                  <a:schemeClr val="lt1"/>
                </a:solidFill>
                <a:latin typeface="Calibri"/>
                <a:ea typeface="Calibri"/>
                <a:cs typeface="Calibri"/>
                <a:sym typeface="Calibri"/>
              </a:endParaRPr>
            </a:p>
          </p:txBody>
        </p:sp>
        <p:sp>
          <p:nvSpPr>
            <p:cNvPr id="19" name="Google Shape;187;p23">
              <a:extLst>
                <a:ext uri="{FF2B5EF4-FFF2-40B4-BE49-F238E27FC236}">
                  <a16:creationId xmlns:a16="http://schemas.microsoft.com/office/drawing/2014/main" id="{C85878D8-18E7-6044-87FC-43C37223D8EF}"/>
                </a:ext>
              </a:extLst>
            </p:cNvPr>
            <p:cNvSpPr/>
            <p:nvPr/>
          </p:nvSpPr>
          <p:spPr>
            <a:xfrm>
              <a:off x="8542" y="1709954"/>
              <a:ext cx="1126690" cy="1126690"/>
            </a:xfrm>
            <a:prstGeom prst="ellipse">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8;p23">
              <a:extLst>
                <a:ext uri="{FF2B5EF4-FFF2-40B4-BE49-F238E27FC236}">
                  <a16:creationId xmlns:a16="http://schemas.microsoft.com/office/drawing/2014/main" id="{6F11C9DF-284E-F449-A8F5-1897F95D109D}"/>
                </a:ext>
              </a:extLst>
            </p:cNvPr>
            <p:cNvSpPr txBox="1"/>
            <p:nvPr/>
          </p:nvSpPr>
          <p:spPr>
            <a:xfrm>
              <a:off x="173542" y="1874954"/>
              <a:ext cx="796690" cy="796690"/>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400" b="1" i="0" u="none" strike="noStrike" cap="none" dirty="0">
                  <a:solidFill>
                    <a:schemeClr val="lt1"/>
                  </a:solidFill>
                  <a:latin typeface="Calibri"/>
                  <a:ea typeface="Calibri"/>
                  <a:cs typeface="Calibri"/>
                  <a:sym typeface="Calibri"/>
                </a:rPr>
                <a:t>2 KIN (PE) PHYSICAL ACTIVITY</a:t>
              </a:r>
              <a:endParaRPr sz="1400" b="1" i="0" u="none" strike="noStrike" cap="none"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53088807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12" name="Shape 96">
            <a:extLst>
              <a:ext uri="{FF2B5EF4-FFF2-40B4-BE49-F238E27FC236}">
                <a16:creationId xmlns:a16="http://schemas.microsoft.com/office/drawing/2014/main" id="{C32CE29B-DD4A-4DE1-BEB4-862E7D83FF0C}"/>
              </a:ext>
            </a:extLst>
          </p:cNvPr>
          <p:cNvPicPr preferRelativeResize="0"/>
          <p:nvPr/>
        </p:nvPicPr>
        <p:blipFill rotWithShape="1">
          <a:blip r:embed="rId3">
            <a:alphaModFix/>
          </a:blip>
          <a:srcRect/>
          <a:stretch/>
        </p:blipFill>
        <p:spPr>
          <a:xfrm>
            <a:off x="0" y="1"/>
            <a:ext cx="9124972" cy="6857999"/>
          </a:xfrm>
          <a:prstGeom prst="rect">
            <a:avLst/>
          </a:prstGeom>
          <a:noFill/>
          <a:ln>
            <a:noFill/>
          </a:ln>
          <a:effectLst>
            <a:outerShdw blurRad="50800" dist="50800" dir="5400000" algn="ctr" rotWithShape="0">
              <a:srgbClr val="000000"/>
            </a:outerShdw>
          </a:effectLst>
        </p:spPr>
      </p:pic>
      <p:sp>
        <p:nvSpPr>
          <p:cNvPr id="238" name="Google Shape;238;p27"/>
          <p:cNvSpPr txBox="1">
            <a:spLocks noGrp="1"/>
          </p:cNvSpPr>
          <p:nvPr>
            <p:ph type="title"/>
          </p:nvPr>
        </p:nvSpPr>
        <p:spPr>
          <a:xfrm>
            <a:off x="290851" y="977887"/>
            <a:ext cx="8834121" cy="890715"/>
          </a:xfrm>
          <a:prstGeom prst="rect">
            <a:avLst/>
          </a:prstGeom>
          <a:noFill/>
          <a:ln>
            <a:noFill/>
          </a:ln>
        </p:spPr>
        <p:txBody>
          <a:bodyPr spcFirstLastPara="1" vert="horz" wrap="square" lIns="68569" tIns="34275" rIns="68569" bIns="34275" rtlCol="0" anchor="b" anchorCtr="0">
            <a:noAutofit/>
          </a:bodyPr>
          <a:lstStyle/>
          <a:p>
            <a:pPr marL="0" indent="0">
              <a:buSzPts val="4000"/>
            </a:pPr>
            <a:r>
              <a:rPr lang="en-US" sz="4000" dirty="0">
                <a:ln w="0"/>
                <a:solidFill>
                  <a:schemeClr val="tx1"/>
                </a:solidFill>
                <a:effectLst>
                  <a:outerShdw blurRad="38100" dist="19050" dir="2700000" algn="tl" rotWithShape="0">
                    <a:schemeClr val="dk1">
                      <a:alpha val="40000"/>
                    </a:schemeClr>
                  </a:outerShdw>
                </a:effectLst>
              </a:rPr>
              <a:t>GE has 2 main categories</a:t>
            </a:r>
            <a:r>
              <a:rPr lang="en-US" sz="3000" dirty="0">
                <a:ln w="0"/>
                <a:solidFill>
                  <a:schemeClr val="tx1"/>
                </a:solidFill>
                <a:effectLst/>
              </a:rPr>
              <a:t/>
            </a:r>
            <a:br>
              <a:rPr lang="en-US" sz="3000" dirty="0">
                <a:ln w="0"/>
                <a:solidFill>
                  <a:schemeClr val="tx1"/>
                </a:solidFill>
                <a:effectLst/>
              </a:rPr>
            </a:br>
            <a:r>
              <a:rPr lang="en-US" sz="1800" i="1" dirty="0">
                <a:ln w="0"/>
                <a:solidFill>
                  <a:srgbClr val="0070C0"/>
                </a:solidFill>
                <a:effectLst/>
              </a:rPr>
              <a:t>NOTE :  All students must complete 48-51 units of approved GE courses with letter grades</a:t>
            </a:r>
            <a:endParaRPr sz="1800" dirty="0">
              <a:ln w="0"/>
              <a:solidFill>
                <a:srgbClr val="0070C0"/>
              </a:solidFill>
              <a:effectLst/>
            </a:endParaRPr>
          </a:p>
        </p:txBody>
      </p:sp>
      <p:grpSp>
        <p:nvGrpSpPr>
          <p:cNvPr id="239" name="Google Shape;239;p27"/>
          <p:cNvGrpSpPr/>
          <p:nvPr/>
        </p:nvGrpSpPr>
        <p:grpSpPr>
          <a:xfrm>
            <a:off x="1163845" y="1946884"/>
            <a:ext cx="7276337" cy="3059430"/>
            <a:chOff x="0" y="-169160"/>
            <a:chExt cx="5992901" cy="4464194"/>
          </a:xfrm>
        </p:grpSpPr>
        <p:sp>
          <p:nvSpPr>
            <p:cNvPr id="240" name="Google Shape;240;p27"/>
            <p:cNvSpPr/>
            <p:nvPr/>
          </p:nvSpPr>
          <p:spPr>
            <a:xfrm>
              <a:off x="2375655" y="-169160"/>
              <a:ext cx="3530372" cy="2296730"/>
            </a:xfrm>
            <a:prstGeom prst="rightArrow">
              <a:avLst>
                <a:gd name="adj1" fmla="val 75000"/>
                <a:gd name="adj2" fmla="val 50000"/>
              </a:avLst>
            </a:prstGeom>
            <a:solidFill>
              <a:srgbClr val="F5D7C9">
                <a:alpha val="89803"/>
              </a:srgbClr>
            </a:solidFill>
            <a:ln w="12700" cap="flat" cmpd="sng">
              <a:solidFill>
                <a:srgbClr val="F5D7C9">
                  <a:alpha val="89803"/>
                </a:srgbClr>
              </a:solidFill>
              <a:prstDash val="solid"/>
              <a:round/>
              <a:headEnd type="none" w="sm" len="sm"/>
              <a:tailEnd type="none" w="sm" len="sm"/>
            </a:ln>
          </p:spPr>
          <p:txBody>
            <a:bodyPr spcFirstLastPara="1" wrap="square" lIns="68569" tIns="68569" rIns="68569" bIns="68569" anchor="ctr" anchorCtr="0">
              <a:noAutofit/>
            </a:bodyPr>
            <a:lstStyle/>
            <a:p>
              <a:endParaRPr sz="1350" dirty="0"/>
            </a:p>
          </p:txBody>
        </p:sp>
        <p:sp>
          <p:nvSpPr>
            <p:cNvPr id="241" name="Google Shape;241;p27"/>
            <p:cNvSpPr txBox="1"/>
            <p:nvPr/>
          </p:nvSpPr>
          <p:spPr>
            <a:xfrm>
              <a:off x="2375655" y="259871"/>
              <a:ext cx="3201571" cy="1436692"/>
            </a:xfrm>
            <a:prstGeom prst="rect">
              <a:avLst/>
            </a:prstGeom>
            <a:noFill/>
            <a:ln>
              <a:noFill/>
            </a:ln>
          </p:spPr>
          <p:txBody>
            <a:bodyPr spcFirstLastPara="1" wrap="square" lIns="7144" tIns="7144" rIns="7144" bIns="7144" anchor="t" anchorCtr="0">
              <a:noAutofit/>
            </a:bodyPr>
            <a:lstStyle/>
            <a:p>
              <a:pPr marL="85725" lvl="1" indent="-85725">
                <a:lnSpc>
                  <a:spcPct val="90000"/>
                </a:lnSpc>
                <a:buClr>
                  <a:schemeClr val="dk1"/>
                </a:buClr>
                <a:buSzPts val="1500"/>
                <a:buFont typeface="Calibri"/>
                <a:buChar char="•"/>
              </a:pPr>
              <a:r>
                <a:rPr lang="en-US" sz="1400" dirty="0">
                  <a:solidFill>
                    <a:schemeClr val="dk1"/>
                  </a:solidFill>
                  <a:latin typeface="Calibri"/>
                  <a:ea typeface="Calibri"/>
                  <a:cs typeface="Calibri"/>
                  <a:sym typeface="Calibri"/>
                </a:rPr>
                <a:t>A. BASIC SKILLS</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B. SCIENCE &amp; MATH CONCEPTS</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C. HUMANITIES &amp; ARTS</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D. SOCIAL SCIENCES</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E. HUMAN UNDERSTANDING &amp; DEVELOPMENT</a:t>
              </a:r>
              <a:endParaRPr sz="1400" dirty="0">
                <a:solidFill>
                  <a:schemeClr val="dk1"/>
                </a:solidFill>
                <a:latin typeface="Calibri"/>
                <a:ea typeface="Calibri"/>
                <a:cs typeface="Calibri"/>
                <a:sym typeface="Calibri"/>
              </a:endParaRPr>
            </a:p>
          </p:txBody>
        </p:sp>
        <p:sp>
          <p:nvSpPr>
            <p:cNvPr id="242" name="Google Shape;242;p27"/>
            <p:cNvSpPr/>
            <p:nvPr/>
          </p:nvSpPr>
          <p:spPr>
            <a:xfrm>
              <a:off x="0" y="491"/>
              <a:ext cx="2296160" cy="1915587"/>
            </a:xfrm>
            <a:prstGeom prst="roundRect">
              <a:avLst>
                <a:gd name="adj" fmla="val 16667"/>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68569" tIns="68569" rIns="68569" bIns="68569" anchor="ctr" anchorCtr="0">
              <a:noAutofit/>
            </a:bodyPr>
            <a:lstStyle/>
            <a:p>
              <a:endParaRPr sz="1350"/>
            </a:p>
          </p:txBody>
        </p:sp>
        <p:sp>
          <p:nvSpPr>
            <p:cNvPr id="243" name="Google Shape;243;p27"/>
            <p:cNvSpPr txBox="1"/>
            <p:nvPr/>
          </p:nvSpPr>
          <p:spPr>
            <a:xfrm>
              <a:off x="93511" y="94002"/>
              <a:ext cx="2109138" cy="1728565"/>
            </a:xfrm>
            <a:prstGeom prst="rect">
              <a:avLst/>
            </a:prstGeom>
            <a:noFill/>
            <a:ln>
              <a:noFill/>
            </a:ln>
          </p:spPr>
          <p:txBody>
            <a:bodyPr spcFirstLastPara="1" wrap="square" lIns="114300" tIns="57150" rIns="114300" bIns="57150" anchor="ctr" anchorCtr="0">
              <a:noAutofit/>
            </a:bodyPr>
            <a:lstStyle/>
            <a:p>
              <a:pPr algn="ctr">
                <a:lnSpc>
                  <a:spcPct val="90000"/>
                </a:lnSpc>
              </a:pPr>
              <a:r>
                <a:rPr lang="en-US" sz="3000" dirty="0">
                  <a:solidFill>
                    <a:schemeClr val="lt1"/>
                  </a:solidFill>
                  <a:latin typeface="Calibri"/>
                  <a:ea typeface="Calibri"/>
                  <a:cs typeface="Calibri"/>
                  <a:sym typeface="Calibri"/>
                </a:rPr>
                <a:t>CORE GE</a:t>
              </a:r>
              <a:endParaRPr sz="3000" dirty="0">
                <a:solidFill>
                  <a:schemeClr val="lt1"/>
                </a:solidFill>
                <a:latin typeface="Calibri"/>
                <a:ea typeface="Calibri"/>
                <a:cs typeface="Calibri"/>
                <a:sym typeface="Calibri"/>
              </a:endParaRPr>
            </a:p>
          </p:txBody>
        </p:sp>
        <p:sp>
          <p:nvSpPr>
            <p:cNvPr id="244" name="Google Shape;244;p27"/>
            <p:cNvSpPr/>
            <p:nvPr/>
          </p:nvSpPr>
          <p:spPr>
            <a:xfrm>
              <a:off x="2389671" y="2266481"/>
              <a:ext cx="3444240" cy="2028553"/>
            </a:xfrm>
            <a:prstGeom prst="rightArrow">
              <a:avLst>
                <a:gd name="adj1" fmla="val 75000"/>
                <a:gd name="adj2" fmla="val 50000"/>
              </a:avLst>
            </a:prstGeom>
            <a:solidFill>
              <a:srgbClr val="F5D7C9">
                <a:alpha val="89803"/>
              </a:srgbClr>
            </a:solidFill>
            <a:ln w="12700" cap="flat" cmpd="sng">
              <a:solidFill>
                <a:srgbClr val="F5D7C9">
                  <a:alpha val="89803"/>
                </a:srgbClr>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245" name="Google Shape;245;p27"/>
            <p:cNvSpPr txBox="1"/>
            <p:nvPr/>
          </p:nvSpPr>
          <p:spPr>
            <a:xfrm>
              <a:off x="2389670" y="2610733"/>
              <a:ext cx="3603231" cy="1299694"/>
            </a:xfrm>
            <a:prstGeom prst="rect">
              <a:avLst/>
            </a:prstGeom>
            <a:noFill/>
            <a:ln>
              <a:noFill/>
            </a:ln>
          </p:spPr>
          <p:txBody>
            <a:bodyPr spcFirstLastPara="1" wrap="square" lIns="7144" tIns="7144" rIns="7144" bIns="7144" anchor="t" anchorCtr="0">
              <a:noAutofit/>
            </a:bodyPr>
            <a:lstStyle/>
            <a:p>
              <a:pPr marL="85725" lvl="1" indent="-85725">
                <a:lnSpc>
                  <a:spcPct val="90000"/>
                </a:lnSpc>
                <a:buClr>
                  <a:schemeClr val="dk1"/>
                </a:buClr>
                <a:buSzPts val="1500"/>
                <a:buFont typeface="Calibri"/>
                <a:buChar char="•"/>
              </a:pPr>
              <a:r>
                <a:rPr lang="en-US" sz="1400" dirty="0">
                  <a:solidFill>
                    <a:schemeClr val="dk1"/>
                  </a:solidFill>
                  <a:latin typeface="Calibri"/>
                  <a:ea typeface="Calibri"/>
                  <a:cs typeface="Calibri"/>
                  <a:sym typeface="Calibri"/>
                </a:rPr>
                <a:t>R. EARTH &amp; ENVIRONMENT</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S. SELF, SOCIETY &amp; EQUALITY UN THE US</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V. CULTURE, CIVILIZATION &amp; GLOBAL UNDERSTANDING</a:t>
              </a:r>
              <a:endParaRPr sz="1400" dirty="0">
                <a:solidFill>
                  <a:schemeClr val="dk1"/>
                </a:solidFill>
                <a:latin typeface="Calibri"/>
                <a:ea typeface="Calibri"/>
                <a:cs typeface="Calibri"/>
                <a:sym typeface="Calibri"/>
              </a:endParaRPr>
            </a:p>
            <a:p>
              <a:pPr marL="85725" lvl="1" indent="-85725">
                <a:lnSpc>
                  <a:spcPct val="90000"/>
                </a:lnSpc>
                <a:spcBef>
                  <a:spcPts val="169"/>
                </a:spcBef>
                <a:buClr>
                  <a:schemeClr val="dk1"/>
                </a:buClr>
                <a:buSzPts val="1500"/>
                <a:buFont typeface="Calibri"/>
                <a:buChar char="•"/>
              </a:pPr>
              <a:r>
                <a:rPr lang="en-US" sz="1400" dirty="0">
                  <a:solidFill>
                    <a:schemeClr val="dk1"/>
                  </a:solidFill>
                  <a:latin typeface="Calibri"/>
                  <a:ea typeface="Calibri"/>
                  <a:cs typeface="Calibri"/>
                  <a:sym typeface="Calibri"/>
                </a:rPr>
                <a:t>Z. WRITTEN COMMUNICATION</a:t>
              </a:r>
              <a:endParaRPr sz="1400" dirty="0">
                <a:solidFill>
                  <a:schemeClr val="dk1"/>
                </a:solidFill>
                <a:latin typeface="Calibri"/>
                <a:ea typeface="Calibri"/>
                <a:cs typeface="Calibri"/>
                <a:sym typeface="Calibri"/>
              </a:endParaRPr>
            </a:p>
          </p:txBody>
        </p:sp>
        <p:sp>
          <p:nvSpPr>
            <p:cNvPr id="246" name="Google Shape;246;p27"/>
            <p:cNvSpPr/>
            <p:nvPr/>
          </p:nvSpPr>
          <p:spPr>
            <a:xfrm>
              <a:off x="0" y="2266481"/>
              <a:ext cx="2296160" cy="1915587"/>
            </a:xfrm>
            <a:prstGeom prst="roundRect">
              <a:avLst>
                <a:gd name="adj" fmla="val 16667"/>
              </a:avLst>
            </a:prstGeom>
            <a:gradFill>
              <a:gsLst>
                <a:gs pos="0">
                  <a:srgbClr val="EF7B00"/>
                </a:gs>
                <a:gs pos="34000">
                  <a:srgbClr val="ED7B00"/>
                </a:gs>
                <a:gs pos="70000">
                  <a:srgbClr val="F67E00"/>
                </a:gs>
                <a:gs pos="100000">
                  <a:srgbClr val="ED8305"/>
                </a:gs>
              </a:gsLst>
              <a:path path="circle">
                <a:fillToRect l="50000" t="50000" r="50000" b="50000"/>
              </a:path>
              <a:tileRect/>
            </a:gradFill>
            <a:ln>
              <a:noFill/>
            </a:ln>
            <a:effectLst>
              <a:outerShdw blurRad="38100" dist="25400" dir="2700000" algn="br" rotWithShape="0">
                <a:srgbClr val="000000">
                  <a:alpha val="60000"/>
                </a:srgbClr>
              </a:outerShdw>
            </a:effectLst>
          </p:spPr>
          <p:txBody>
            <a:bodyPr spcFirstLastPara="1" wrap="square" lIns="68569" tIns="68569" rIns="68569" bIns="68569" anchor="ctr" anchorCtr="0">
              <a:noAutofit/>
            </a:bodyPr>
            <a:lstStyle/>
            <a:p>
              <a:endParaRPr sz="1350"/>
            </a:p>
          </p:txBody>
        </p:sp>
        <p:sp>
          <p:nvSpPr>
            <p:cNvPr id="247" name="Google Shape;247;p27"/>
            <p:cNvSpPr txBox="1"/>
            <p:nvPr/>
          </p:nvSpPr>
          <p:spPr>
            <a:xfrm>
              <a:off x="93511" y="2359993"/>
              <a:ext cx="2109138" cy="1728565"/>
            </a:xfrm>
            <a:prstGeom prst="rect">
              <a:avLst/>
            </a:prstGeom>
            <a:noFill/>
            <a:ln>
              <a:noFill/>
            </a:ln>
          </p:spPr>
          <p:txBody>
            <a:bodyPr spcFirstLastPara="1" wrap="square" lIns="114300" tIns="57150" rIns="114300" bIns="57150" anchor="ctr" anchorCtr="0">
              <a:noAutofit/>
            </a:bodyPr>
            <a:lstStyle/>
            <a:p>
              <a:pPr algn="ctr">
                <a:lnSpc>
                  <a:spcPct val="90000"/>
                </a:lnSpc>
              </a:pPr>
              <a:r>
                <a:rPr lang="en-US" sz="3000" dirty="0">
                  <a:solidFill>
                    <a:schemeClr val="lt1"/>
                  </a:solidFill>
                  <a:latin typeface="Calibri"/>
                  <a:ea typeface="Calibri"/>
                  <a:cs typeface="Calibri"/>
                  <a:sym typeface="Calibri"/>
                </a:rPr>
                <a:t>SJSU STUDIES</a:t>
              </a:r>
              <a:endParaRPr sz="3000" dirty="0">
                <a:solidFill>
                  <a:schemeClr val="lt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7D2BD690-232C-489B-9666-19919AAA2E93}"/>
              </a:ext>
            </a:extLst>
          </p:cNvPr>
          <p:cNvSpPr txBox="1"/>
          <p:nvPr/>
        </p:nvSpPr>
        <p:spPr>
          <a:xfrm>
            <a:off x="290851" y="5201920"/>
            <a:ext cx="8578829" cy="1862048"/>
          </a:xfrm>
          <a:prstGeom prst="rect">
            <a:avLst/>
          </a:prstGeom>
          <a:noFill/>
        </p:spPr>
        <p:txBody>
          <a:bodyPr wrap="square" rtlCol="0">
            <a:spAutoFit/>
          </a:bodyPr>
          <a:lstStyle/>
          <a:p>
            <a:pPr marL="457200" lvl="0" indent="-457200">
              <a:spcBef>
                <a:spcPts val="600"/>
              </a:spcBef>
              <a:spcAft>
                <a:spcPts val="600"/>
              </a:spcAft>
              <a:buClr>
                <a:srgbClr val="0070C0"/>
              </a:buClr>
              <a:buSzPts val="1800"/>
              <a:buFont typeface="Wingdings" panose="05000000000000000000" pitchFamily="2" charset="2"/>
              <a:buChar char="q"/>
            </a:pPr>
            <a:r>
              <a:rPr lang="en-US" dirty="0">
                <a:solidFill>
                  <a:schemeClr val="tx1">
                    <a:lumMod val="75000"/>
                    <a:lumOff val="25000"/>
                  </a:schemeClr>
                </a:solidFill>
                <a:latin typeface="Calibri" panose="020F0502020204030204" pitchFamily="34" charset="0"/>
                <a:ea typeface="Calibri"/>
                <a:cs typeface="Calibri" panose="020F0502020204030204" pitchFamily="34" charset="0"/>
                <a:sym typeface="Calibri"/>
              </a:rPr>
              <a:t>A "C- or better" in each of the four GE basic skills courses (Areas A1, A2, A3, and B4)</a:t>
            </a:r>
          </a:p>
          <a:p>
            <a:pPr marL="457200" lvl="0" indent="-457200">
              <a:spcBef>
                <a:spcPts val="600"/>
              </a:spcBef>
              <a:spcAft>
                <a:spcPts val="600"/>
              </a:spcAft>
              <a:buClr>
                <a:srgbClr val="0070C0"/>
              </a:buClr>
              <a:buSzPts val="1800"/>
              <a:buFont typeface="Wingdings" panose="05000000000000000000" pitchFamily="2" charset="2"/>
              <a:buChar char="q"/>
            </a:pPr>
            <a:r>
              <a:rPr lang="en-US" dirty="0">
                <a:solidFill>
                  <a:schemeClr val="tx1">
                    <a:lumMod val="75000"/>
                    <a:lumOff val="25000"/>
                  </a:schemeClr>
                </a:solidFill>
                <a:latin typeface="Calibri" panose="020F0502020204030204" pitchFamily="34" charset="0"/>
                <a:cs typeface="Calibri" panose="020F0502020204030204" pitchFamily="34" charset="0"/>
              </a:rPr>
              <a:t>A minimum aggregate GPA of 2.0 is required in the upper division GE courses (Areas R, S, &amp; V)</a:t>
            </a:r>
            <a:endParaRPr lang="en-US" dirty="0">
              <a:solidFill>
                <a:schemeClr val="tx1">
                  <a:lumMod val="75000"/>
                  <a:lumOff val="25000"/>
                </a:schemeClr>
              </a:solidFill>
              <a:latin typeface="Calibri" panose="020F0502020204030204" pitchFamily="34" charset="0"/>
              <a:cs typeface="Calibri" panose="020F0502020204030204" pitchFamily="34" charset="0"/>
              <a:sym typeface="Calibri"/>
            </a:endParaRPr>
          </a:p>
          <a:p>
            <a:pPr marL="457200" lvl="0" indent="-457200">
              <a:spcBef>
                <a:spcPts val="600"/>
              </a:spcBef>
              <a:spcAft>
                <a:spcPts val="600"/>
              </a:spcAft>
              <a:buClr>
                <a:srgbClr val="0070C0"/>
              </a:buClr>
              <a:buSzPts val="1800"/>
              <a:buFont typeface="Wingdings" panose="05000000000000000000" pitchFamily="2" charset="2"/>
              <a:buChar char="q"/>
            </a:pPr>
            <a:r>
              <a:rPr lang="en-US" dirty="0">
                <a:solidFill>
                  <a:schemeClr val="tx1">
                    <a:lumMod val="75000"/>
                    <a:lumOff val="25000"/>
                  </a:schemeClr>
                </a:solidFill>
                <a:latin typeface="Calibri" panose="020F0502020204030204" pitchFamily="34" charset="0"/>
                <a:ea typeface="Calibri"/>
                <a:cs typeface="Calibri" panose="020F0502020204030204" pitchFamily="34" charset="0"/>
                <a:sym typeface="Calibri"/>
              </a:rPr>
              <a:t>A "C or Better" in Area Z </a:t>
            </a:r>
            <a:endParaRPr lang="en-US" dirty="0">
              <a:solidFill>
                <a:schemeClr val="tx1">
                  <a:lumMod val="75000"/>
                  <a:lumOff val="25000"/>
                </a:schemeClr>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137750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294640" y="828474"/>
            <a:ext cx="8229600" cy="633658"/>
          </a:xfrm>
          <a:prstGeom prst="rect">
            <a:avLst/>
          </a:prstGeom>
          <a:noFill/>
          <a:ln>
            <a:noFill/>
          </a:ln>
        </p:spPr>
        <p:txBody>
          <a:bodyPr lIns="91425" tIns="45700" rIns="91425" bIns="45700" anchor="ctr" anchorCtr="0">
            <a:noAutofit/>
          </a:bodyPr>
          <a:lstStyle/>
          <a:p>
            <a:pPr marL="0" lvl="0" indent="0" algn="ctr">
              <a:spcBef>
                <a:spcPts val="0"/>
              </a:spcBef>
              <a:buClr>
                <a:schemeClr val="dk1"/>
              </a:buClr>
              <a:buSzPct val="25000"/>
              <a:buNone/>
            </a:pPr>
            <a:r>
              <a:rPr lang="en-US" sz="4000" b="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WRITING SKILLS TEST (WST)</a:t>
            </a:r>
            <a:endPar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endParaRPr>
          </a:p>
        </p:txBody>
      </p:sp>
      <p:sp>
        <p:nvSpPr>
          <p:cNvPr id="99" name="Shape 99"/>
          <p:cNvSpPr txBox="1">
            <a:spLocks noGrp="1"/>
          </p:cNvSpPr>
          <p:nvPr>
            <p:ph type="body" idx="4294967295"/>
          </p:nvPr>
        </p:nvSpPr>
        <p:spPr>
          <a:xfrm>
            <a:off x="457200" y="1591647"/>
            <a:ext cx="8229600" cy="4525963"/>
          </a:xfrm>
          <a:prstGeom prst="rect">
            <a:avLst/>
          </a:prstGeom>
          <a:noFill/>
          <a:ln>
            <a:noFill/>
          </a:ln>
        </p:spPr>
        <p:txBody>
          <a:bodyPr lIns="91425" tIns="45700" rIns="91425" bIns="45700" anchor="t" anchorCtr="0">
            <a:noAutofit/>
          </a:bodyPr>
          <a:lstStyle/>
          <a:p>
            <a:pPr marL="0" indent="457200">
              <a:spcBef>
                <a:spcPts val="600"/>
              </a:spcBef>
              <a:spcAft>
                <a:spcPts val="600"/>
              </a:spcAft>
              <a:buClr>
                <a:schemeClr val="dk1"/>
              </a:buClr>
              <a:buSzPct val="104999"/>
              <a:buNone/>
            </a:pPr>
            <a:r>
              <a:rPr lang="en-US" sz="1600" dirty="0">
                <a:latin typeface="Calibri" panose="020F0502020204030204" pitchFamily="34" charset="0"/>
                <a:cs typeface="Calibri" panose="020F0502020204030204" pitchFamily="34" charset="0"/>
              </a:rPr>
              <a:t>The CSU requires that each campus establish a Graduation Writing Assessment Requirement (GWAR) for </a:t>
            </a:r>
            <a:r>
              <a:rPr lang="en-US" sz="1600" b="1" u="sng" dirty="0">
                <a:latin typeface="Calibri" panose="020F0502020204030204" pitchFamily="34" charset="0"/>
                <a:cs typeface="Calibri" panose="020F0502020204030204" pitchFamily="34" charset="0"/>
              </a:rPr>
              <a:t>all upper division students</a:t>
            </a:r>
            <a:r>
              <a:rPr lang="en-US" sz="1600" dirty="0">
                <a:latin typeface="Calibri" panose="020F0502020204030204" pitchFamily="34" charset="0"/>
                <a:cs typeface="Calibri" panose="020F0502020204030204" pitchFamily="34" charset="0"/>
              </a:rPr>
              <a:t>. At SJSU, the WST exam evaluates each student’s university level writing skills. The WST exam determines eligibility for enrollment into a 100W course. Completion of 100W course with a passing grade satisfies the GWAR. Additionally, students </a:t>
            </a:r>
            <a:r>
              <a:rPr lang="en-US" sz="1600" dirty="0">
                <a:ln w="0"/>
                <a:latin typeface="Calibri" panose="020F0502020204030204" pitchFamily="34" charset="0"/>
                <a:cs typeface="Calibri" panose="020F0502020204030204" pitchFamily="34" charset="0"/>
              </a:rPr>
              <a:t>must pass the WST to be eligibility to enroll in GE Areas R, S, V, and Z.</a:t>
            </a:r>
            <a:endParaRPr lang="en-US" sz="1600" dirty="0">
              <a:ln w="0"/>
              <a:solidFill>
                <a:srgbClr val="FF0000"/>
              </a:solidFill>
              <a:latin typeface="Calibri" panose="020F0502020204030204" pitchFamily="34" charset="0"/>
              <a:cs typeface="Calibri" panose="020F0502020204030204" pitchFamily="34" charset="0"/>
            </a:endParaRPr>
          </a:p>
          <a:p>
            <a:pPr marL="0" lvl="0" indent="457200">
              <a:spcBef>
                <a:spcPts val="600"/>
              </a:spcBef>
              <a:spcAft>
                <a:spcPts val="600"/>
              </a:spcAft>
              <a:buClr>
                <a:schemeClr val="dk1"/>
              </a:buClr>
              <a:buSzPct val="104999"/>
              <a:buNone/>
            </a:pPr>
            <a:r>
              <a:rPr lang="en-US" sz="1600" dirty="0">
                <a:ln w="0"/>
                <a:latin typeface="Calibri" panose="020F0502020204030204" pitchFamily="34" charset="0"/>
                <a:cs typeface="Calibri" panose="020F0502020204030204" pitchFamily="34" charset="0"/>
              </a:rPr>
              <a:t>To qualify for the WST, students must complete either English 1A or English 1AF/S with a grade of "C-" or better, plus English 1B (SJSU Engineering majors only) or one course from </a:t>
            </a:r>
            <a:r>
              <a:rPr lang="en-US" sz="1600" u="sng" dirty="0">
                <a:ln w="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GE Area A3</a:t>
            </a:r>
            <a:r>
              <a:rPr lang="en-US" sz="1600" dirty="0">
                <a:ln w="0"/>
                <a:latin typeface="Calibri" panose="020F0502020204030204" pitchFamily="34" charset="0"/>
                <a:cs typeface="Calibri" panose="020F0502020204030204" pitchFamily="34" charset="0"/>
              </a:rPr>
              <a:t> (all other majors).</a:t>
            </a:r>
          </a:p>
          <a:p>
            <a:pPr marL="0" lvl="0" indent="457200">
              <a:spcBef>
                <a:spcPts val="600"/>
              </a:spcBef>
              <a:spcAft>
                <a:spcPts val="600"/>
              </a:spcAft>
              <a:buClr>
                <a:schemeClr val="dk1"/>
              </a:buClr>
              <a:buSzPct val="104999"/>
              <a:buNone/>
            </a:pPr>
            <a:r>
              <a:rPr lang="en-US" sz="1600" dirty="0">
                <a:ln w="0"/>
                <a:latin typeface="Calibri" panose="020F0502020204030204" pitchFamily="34" charset="0"/>
                <a:ea typeface="Calibri"/>
                <a:cs typeface="Calibri" panose="020F0502020204030204" pitchFamily="34" charset="0"/>
                <a:sym typeface="Calibri"/>
              </a:rPr>
              <a:t>In the event a student does not receive a passing WST score (7 or above), students can retake the WST or may opt to take an additional course: LLD/ENGL 100A. Students are able to register for LLD/ENGL 100A only after not passing the WST at least once. </a:t>
            </a:r>
          </a:p>
          <a:p>
            <a:pPr marL="0" lvl="0" indent="457200">
              <a:spcBef>
                <a:spcPts val="600"/>
              </a:spcBef>
              <a:spcAft>
                <a:spcPts val="600"/>
              </a:spcAft>
              <a:buClr>
                <a:schemeClr val="dk1"/>
              </a:buClr>
              <a:buSzPct val="104999"/>
              <a:buNone/>
            </a:pPr>
            <a:r>
              <a:rPr lang="en-US" sz="1600" i="1" dirty="0">
                <a:ln w="0"/>
                <a:solidFill>
                  <a:srgbClr val="0070C0"/>
                </a:solidFill>
                <a:latin typeface="Calibri" panose="020F0502020204030204" pitchFamily="34" charset="0"/>
                <a:cs typeface="Calibri" panose="020F0502020204030204" pitchFamily="34" charset="0"/>
              </a:rPr>
              <a:t>NOTE: Due to COVID-19, SJSU must temporarily suspend offering the WST. SJSU will temporarily offer a Directed Self Placement (DSP) alternative for students to help them select their 100A or 100W course for Summer and Fall, 2020</a:t>
            </a:r>
            <a:r>
              <a:rPr lang="en-US" sz="1600" dirty="0">
                <a:ln w="0"/>
                <a:solidFill>
                  <a:srgbClr val="0070C0"/>
                </a:solidFill>
                <a:latin typeface="Calibri" panose="020F0502020204030204" pitchFamily="34" charset="0"/>
                <a:cs typeface="Calibri" panose="020F0502020204030204" pitchFamily="34" charset="0"/>
              </a:rPr>
              <a:t>.</a:t>
            </a:r>
            <a:endParaRPr lang="en-US" sz="1600" dirty="0">
              <a:ln w="0"/>
              <a:solidFill>
                <a:schemeClr val="tx1"/>
              </a:solidFill>
              <a:latin typeface="Calibri" panose="020F0502020204030204" pitchFamily="34" charset="0"/>
              <a:cs typeface="Calibri" panose="020F0502020204030204" pitchFamily="34" charset="0"/>
            </a:endParaRPr>
          </a:p>
          <a:p>
            <a:pPr marL="0" lvl="0" indent="457200">
              <a:spcBef>
                <a:spcPts val="600"/>
              </a:spcBef>
              <a:spcAft>
                <a:spcPts val="600"/>
              </a:spcAft>
              <a:buClr>
                <a:schemeClr val="dk1"/>
              </a:buClr>
              <a:buSzPct val="104999"/>
              <a:buNone/>
            </a:pPr>
            <a:r>
              <a:rPr lang="en-US" sz="1600" dirty="0">
                <a:ln w="0"/>
                <a:latin typeface="Calibri" panose="020F0502020204030204" pitchFamily="34" charset="0"/>
                <a:cs typeface="Calibri" panose="020F0502020204030204" pitchFamily="34" charset="0"/>
              </a:rPr>
              <a:t>The DSP is a series of questions and exercises that will help you choose the writing course that is right for you. Once you complete the DSP, you are then able to register for 100A or 100W. If you complete the DSP, you don’t have to take the WST once it resumes.</a:t>
            </a:r>
            <a:endParaRPr sz="1600" b="0" i="0" u="none" strike="noStrike" cap="none"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25508868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916854"/>
            <a:ext cx="8229600" cy="633658"/>
          </a:xfrm>
          <a:prstGeom prst="rect">
            <a:avLst/>
          </a:prstGeom>
          <a:noFill/>
          <a:ln>
            <a:noFill/>
          </a:ln>
        </p:spPr>
        <p:txBody>
          <a:bodyPr lIns="91425" tIns="45700" rIns="91425" bIns="45700" anchor="ctr" anchorCtr="0">
            <a:noAutofit/>
          </a:bodyPr>
          <a:lstStyle/>
          <a:p>
            <a:pPr marL="0" lvl="0" indent="0" algn="ctr">
              <a:spcBef>
                <a:spcPts val="0"/>
              </a:spcBef>
              <a:buClr>
                <a:schemeClr val="dk1"/>
              </a:buClr>
              <a:buSzPct val="25000"/>
              <a:buNone/>
            </a:pPr>
            <a:r>
              <a:rPr lang="en-US" sz="4000" b="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How to Request WST Accommodations</a:t>
            </a:r>
            <a:endPar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endParaRPr>
          </a:p>
        </p:txBody>
      </p:sp>
      <p:sp>
        <p:nvSpPr>
          <p:cNvPr id="99" name="Shape 99"/>
          <p:cNvSpPr txBox="1">
            <a:spLocks noGrp="1"/>
          </p:cNvSpPr>
          <p:nvPr>
            <p:ph type="body" idx="4294967295"/>
          </p:nvPr>
        </p:nvSpPr>
        <p:spPr>
          <a:xfrm>
            <a:off x="457200" y="1941274"/>
            <a:ext cx="8229600" cy="4525963"/>
          </a:xfrm>
          <a:prstGeom prst="rect">
            <a:avLst/>
          </a:prstGeom>
          <a:noFill/>
          <a:ln>
            <a:noFill/>
          </a:ln>
        </p:spPr>
        <p:txBody>
          <a:bodyPr lIns="91425" tIns="45700" rIns="91425" bIns="45700" anchor="t" anchorCtr="0">
            <a:noAutofit/>
          </a:bodyPr>
          <a:lstStyle/>
          <a:p>
            <a:pPr marL="285750" indent="-285750">
              <a:spcBef>
                <a:spcPts val="600"/>
              </a:spcBef>
              <a:spcAft>
                <a:spcPts val="600"/>
              </a:spcAft>
              <a:buClr>
                <a:srgbClr val="0070C0"/>
              </a:buClr>
              <a:buFont typeface="Wingdings" panose="05000000000000000000" pitchFamily="2" charset="2"/>
              <a:buChar char="q"/>
            </a:pPr>
            <a:r>
              <a:rPr lang="en-US" sz="1800" dirty="0">
                <a:latin typeface="Calibri" panose="020F0502020204030204" pitchFamily="34" charset="0"/>
                <a:cs typeface="Calibri" panose="020F0502020204030204" pitchFamily="34" charset="0"/>
              </a:rPr>
              <a:t>Register for the WST at least 4 weeks in advance at </a:t>
            </a:r>
            <a:r>
              <a:rPr lang="en-US" sz="1800" u="sng" dirty="0" smtClean="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testing.sjsu.edu/</a:t>
            </a:r>
            <a:r>
              <a:rPr lang="en-US" sz="1800" u="sng" dirty="0" err="1" smtClean="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wst</a:t>
            </a:r>
            <a:r>
              <a:rPr lang="en-US" sz="1800" dirty="0" smtClean="0">
                <a:latin typeface="Calibri" panose="020F0502020204030204" pitchFamily="34" charset="0"/>
                <a:cs typeface="Calibri" panose="020F0502020204030204" pitchFamily="34" charset="0"/>
              </a:rPr>
              <a:t>.</a:t>
            </a:r>
          </a:p>
          <a:p>
            <a:pPr marL="285750" indent="-285750">
              <a:spcBef>
                <a:spcPts val="600"/>
              </a:spcBef>
              <a:spcAft>
                <a:spcPts val="600"/>
              </a:spcAft>
              <a:buClr>
                <a:srgbClr val="0070C0"/>
              </a:buClr>
              <a:buFont typeface="Wingdings" panose="05000000000000000000" pitchFamily="2" charset="2"/>
              <a:buChar char="q"/>
            </a:pPr>
            <a:r>
              <a:rPr lang="en-US" sz="1800" dirty="0">
                <a:latin typeface="Calibri" panose="020F0502020204030204" pitchFamily="34" charset="0"/>
                <a:cs typeface="Calibri" panose="020F0502020204030204" pitchFamily="34" charset="0"/>
              </a:rPr>
              <a:t>New students who wish to take the </a:t>
            </a:r>
            <a:r>
              <a:rPr lang="en-US" sz="1800" dirty="0" smtClean="0">
                <a:latin typeface="Calibri" panose="020F0502020204030204" pitchFamily="34" charset="0"/>
                <a:cs typeface="Calibri" panose="020F0502020204030204" pitchFamily="34" charset="0"/>
              </a:rPr>
              <a:t>WST </a:t>
            </a:r>
            <a:r>
              <a:rPr lang="en-US" sz="1800" dirty="0">
                <a:latin typeface="Calibri" panose="020F0502020204030204" pitchFamily="34" charset="0"/>
                <a:cs typeface="Calibri" panose="020F0502020204030204" pitchFamily="34" charset="0"/>
              </a:rPr>
              <a:t>with accommodations need to complete the AEC registration and submit proof of payment for </a:t>
            </a:r>
            <a:r>
              <a:rPr lang="en-US" sz="1800" dirty="0" smtClean="0">
                <a:latin typeface="Calibri" panose="020F0502020204030204" pitchFamily="34" charset="0"/>
                <a:cs typeface="Calibri" panose="020F0502020204030204" pitchFamily="34" charset="0"/>
              </a:rPr>
              <a:t>WST.</a:t>
            </a:r>
          </a:p>
          <a:p>
            <a:pPr marL="285750" indent="-285750">
              <a:spcBef>
                <a:spcPts val="600"/>
              </a:spcBef>
              <a:spcAft>
                <a:spcPts val="600"/>
              </a:spcAft>
              <a:buClr>
                <a:srgbClr val="0070C0"/>
              </a:buClr>
              <a:buFont typeface="Wingdings" panose="05000000000000000000" pitchFamily="2" charset="2"/>
              <a:buChar char="q"/>
            </a:pPr>
            <a:r>
              <a:rPr lang="en-US" sz="1800" dirty="0" smtClean="0">
                <a:latin typeface="Calibri" panose="020F0502020204030204" pitchFamily="34" charset="0"/>
                <a:cs typeface="Calibri" panose="020F0502020204030204" pitchFamily="34" charset="0"/>
              </a:rPr>
              <a:t>Current </a:t>
            </a:r>
            <a:r>
              <a:rPr lang="en-US" sz="1800" dirty="0">
                <a:latin typeface="Calibri" panose="020F0502020204030204" pitchFamily="34" charset="0"/>
                <a:cs typeface="Calibri" panose="020F0502020204030204" pitchFamily="34" charset="0"/>
              </a:rPr>
              <a:t>AEC </a:t>
            </a:r>
            <a:r>
              <a:rPr lang="en-US" sz="1800" dirty="0" smtClean="0">
                <a:latin typeface="Calibri" panose="020F0502020204030204" pitchFamily="34" charset="0"/>
                <a:cs typeface="Calibri" panose="020F0502020204030204" pitchFamily="34" charset="0"/>
              </a:rPr>
              <a:t>students who wish to take the WST with accommodations need </a:t>
            </a:r>
            <a:r>
              <a:rPr lang="en-US" sz="1800" dirty="0">
                <a:latin typeface="Calibri" panose="020F0502020204030204" pitchFamily="34" charset="0"/>
                <a:cs typeface="Calibri" panose="020F0502020204030204" pitchFamily="34" charset="0"/>
              </a:rPr>
              <a:t>to </a:t>
            </a:r>
            <a:r>
              <a:rPr lang="en-US" sz="1800" dirty="0" smtClean="0">
                <a:latin typeface="Calibri" panose="020F0502020204030204" pitchFamily="34" charset="0"/>
                <a:cs typeface="Calibri" panose="020F0502020204030204" pitchFamily="34" charset="0"/>
              </a:rPr>
              <a:t>submit</a:t>
            </a:r>
            <a:r>
              <a:rPr lang="en-US" sz="1800" dirty="0" smtClean="0">
                <a:latin typeface="Calibri" panose="020F0502020204030204" pitchFamily="34" charset="0"/>
                <a:cs typeface="Calibri" panose="020F0502020204030204" pitchFamily="34" charset="0"/>
              </a:rPr>
              <a:t> proof </a:t>
            </a:r>
            <a:r>
              <a:rPr lang="en-US" sz="1800" dirty="0">
                <a:latin typeface="Calibri" panose="020F0502020204030204" pitchFamily="34" charset="0"/>
                <a:cs typeface="Calibri" panose="020F0502020204030204" pitchFamily="34" charset="0"/>
              </a:rPr>
              <a:t>of payment </a:t>
            </a:r>
            <a:r>
              <a:rPr lang="en-US" sz="1800" dirty="0" smtClean="0">
                <a:latin typeface="Calibri" panose="020F0502020204030204" pitchFamily="34" charset="0"/>
                <a:cs typeface="Calibri" panose="020F0502020204030204" pitchFamily="34" charset="0"/>
              </a:rPr>
              <a:t>for </a:t>
            </a:r>
            <a:r>
              <a:rPr lang="en-US" sz="1800" dirty="0">
                <a:latin typeface="Calibri" panose="020F0502020204030204" pitchFamily="34" charset="0"/>
                <a:cs typeface="Calibri" panose="020F0502020204030204" pitchFamily="34" charset="0"/>
              </a:rPr>
              <a:t>WST </a:t>
            </a:r>
            <a:r>
              <a:rPr lang="en-US" sz="1800" dirty="0" smtClean="0">
                <a:latin typeface="Calibri" panose="020F0502020204030204" pitchFamily="34" charset="0"/>
                <a:cs typeface="Calibri" panose="020F0502020204030204" pitchFamily="34" charset="0"/>
              </a:rPr>
              <a:t>by emailing</a:t>
            </a:r>
            <a:r>
              <a:rPr lang="en-US" sz="1800" dirty="0">
                <a:latin typeface="Calibri" panose="020F0502020204030204" pitchFamily="34" charset="0"/>
                <a:cs typeface="Calibri" panose="020F0502020204030204" pitchFamily="34" charset="0"/>
              </a:rPr>
              <a:t> </a:t>
            </a:r>
            <a:r>
              <a:rPr lang="en-US" sz="1800" u="sng" dirty="0">
                <a:solidFill>
                  <a:schemeClr val="tx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aec-info@sjsu.edu</a:t>
            </a:r>
            <a:r>
              <a:rPr lang="en-US" sz="1800" dirty="0">
                <a:latin typeface="Calibri" panose="020F0502020204030204" pitchFamily="34" charset="0"/>
                <a:cs typeface="Calibri" panose="020F0502020204030204" pitchFamily="34" charset="0"/>
              </a:rPr>
              <a:t>. Once received an AEC counselor will review and put in place accommodations for the WST</a:t>
            </a:r>
            <a:r>
              <a:rPr lang="en-US" sz="1800" dirty="0" smtClean="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76859146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287079" y="783981"/>
            <a:ext cx="8399721"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Advising Structure</a:t>
            </a:r>
          </a:p>
        </p:txBody>
      </p:sp>
      <p:sp>
        <p:nvSpPr>
          <p:cNvPr id="99" name="Shape 99"/>
          <p:cNvSpPr txBox="1">
            <a:spLocks noGrp="1"/>
          </p:cNvSpPr>
          <p:nvPr>
            <p:ph type="body" idx="4294967295"/>
          </p:nvPr>
        </p:nvSpPr>
        <p:spPr>
          <a:xfrm>
            <a:off x="361507" y="1481026"/>
            <a:ext cx="8580473" cy="5245544"/>
          </a:xfrm>
          <a:prstGeom prst="rect">
            <a:avLst/>
          </a:prstGeom>
          <a:noFill/>
          <a:ln>
            <a:noFill/>
          </a:ln>
        </p:spPr>
        <p:txBody>
          <a:bodyPr lIns="91425" tIns="45700" rIns="91425" bIns="45700" anchor="t" anchorCtr="0">
            <a:noAutofit/>
          </a:bodyPr>
          <a:lstStyle/>
          <a:p>
            <a:pPr marL="0" marR="0" lvl="0" indent="0" rtl="0">
              <a:lnSpc>
                <a:spcPct val="80000"/>
              </a:lnSpc>
              <a:spcBef>
                <a:spcPts val="0"/>
              </a:spcBef>
              <a:spcAft>
                <a:spcPts val="0"/>
              </a:spcAft>
              <a:buClr>
                <a:srgbClr val="0070C0"/>
              </a:buClr>
              <a:buSzPct val="104999"/>
              <a:buNone/>
            </a:pPr>
            <a:r>
              <a:rPr lang="en-US" sz="1800" dirty="0">
                <a:solidFill>
                  <a:schemeClr val="tx1">
                    <a:lumMod val="65000"/>
                    <a:lumOff val="35000"/>
                  </a:schemeClr>
                </a:solidFill>
                <a:latin typeface="Calibri" panose="020F0502020204030204" pitchFamily="34" charset="0"/>
                <a:ea typeface="Calibri"/>
                <a:cs typeface="Calibri" panose="020F0502020204030204" pitchFamily="34" charset="0"/>
                <a:sym typeface="Calibri"/>
              </a:rPr>
              <a:t>SJSU provides GE advising and major advising to all SJSU students. GE advising is done by Academic Advising and Retention Services (AARS) and College Specific Advising Services. Major advising is done by Departments only. </a:t>
            </a:r>
            <a:r>
              <a:rPr lang="en-US" sz="1800" dirty="0">
                <a:solidFill>
                  <a:srgbClr val="FF0000"/>
                </a:solidFill>
                <a:latin typeface="Calibri" panose="020F0502020204030204" pitchFamily="34" charset="0"/>
                <a:ea typeface="Calibri"/>
                <a:cs typeface="Calibri" panose="020F0502020204030204" pitchFamily="34" charset="0"/>
                <a:sym typeface="Calibri"/>
              </a:rPr>
              <a:t> </a:t>
            </a:r>
            <a:r>
              <a:rPr lang="en-US" sz="1800" dirty="0">
                <a:solidFill>
                  <a:srgbClr val="0070C0"/>
                </a:solidFill>
                <a:latin typeface="Calibri" panose="020F0502020204030204" pitchFamily="34" charset="0"/>
                <a:ea typeface="Calibri"/>
                <a:cs typeface="Calibri" panose="020F0502020204030204" pitchFamily="34" charset="0"/>
                <a:sym typeface="Calibri"/>
              </a:rPr>
              <a:t>AEC provides </a:t>
            </a:r>
            <a:r>
              <a:rPr lang="en-US" sz="1800" u="sng" dirty="0">
                <a:solidFill>
                  <a:srgbClr val="0070C0"/>
                </a:solidFill>
                <a:latin typeface="Calibri" panose="020F0502020204030204" pitchFamily="34" charset="0"/>
                <a:ea typeface="Calibri"/>
                <a:cs typeface="Calibri" panose="020F0502020204030204" pitchFamily="34" charset="0"/>
                <a:sym typeface="Calibri"/>
              </a:rPr>
              <a:t>GE advising </a:t>
            </a:r>
            <a:r>
              <a:rPr lang="en-US" sz="1800" dirty="0">
                <a:solidFill>
                  <a:srgbClr val="0070C0"/>
                </a:solidFill>
                <a:latin typeface="Calibri" panose="020F0502020204030204" pitchFamily="34" charset="0"/>
                <a:ea typeface="Calibri"/>
                <a:cs typeface="Calibri" panose="020F0502020204030204" pitchFamily="34" charset="0"/>
                <a:sym typeface="Calibri"/>
              </a:rPr>
              <a:t>with respect to disability-related limitations to students registered with AEC.</a:t>
            </a:r>
          </a:p>
          <a:p>
            <a:pPr marL="0" marR="0" lvl="0" indent="0" rtl="0">
              <a:lnSpc>
                <a:spcPct val="80000"/>
              </a:lnSpc>
              <a:spcBef>
                <a:spcPts val="0"/>
              </a:spcBef>
              <a:spcAft>
                <a:spcPts val="0"/>
              </a:spcAft>
              <a:buClr>
                <a:srgbClr val="0070C0"/>
              </a:buClr>
              <a:buSzPct val="104999"/>
              <a:buNone/>
            </a:pPr>
            <a:endParaRPr lang="en-US" sz="1800" b="0" i="1" u="none" strike="noStrike" cap="none" dirty="0">
              <a:latin typeface="Calibri" panose="020F0502020204030204" pitchFamily="34" charset="0"/>
              <a:ea typeface="Calibri"/>
              <a:cs typeface="Calibri" panose="020F0502020204030204" pitchFamily="34" charset="0"/>
              <a:sym typeface="Calibri"/>
            </a:endParaRPr>
          </a:p>
          <a:p>
            <a:pPr marL="342900" marR="0" lvl="0" indent="-342900" rtl="0">
              <a:lnSpc>
                <a:spcPct val="80000"/>
              </a:lnSpc>
              <a:spcBef>
                <a:spcPts val="0"/>
              </a:spcBef>
              <a:spcAft>
                <a:spcPts val="0"/>
              </a:spcAft>
              <a:buClr>
                <a:srgbClr val="0070C0"/>
              </a:buClr>
              <a:buSzPct val="104999"/>
              <a:buFont typeface="Wingdings" panose="05000000000000000000" pitchFamily="2" charset="2"/>
              <a:buChar char="q"/>
            </a:pPr>
            <a:r>
              <a:rPr lang="en-US" sz="1800" b="0" i="0" u="none" strike="noStrike" cap="none" dirty="0">
                <a:latin typeface="Calibri" panose="020F0502020204030204" pitchFamily="34" charset="0"/>
                <a:ea typeface="Calibri"/>
                <a:cs typeface="Calibri" panose="020F0502020204030204" pitchFamily="34" charset="0"/>
                <a:sym typeface="Calibri"/>
              </a:rPr>
              <a:t>AARS </a:t>
            </a:r>
            <a:r>
              <a:rPr lang="vi-VN" sz="1800" b="0" i="0" u="none" strike="noStrike" cap="none" dirty="0">
                <a:latin typeface="Calibri" panose="020F0502020204030204" pitchFamily="34" charset="0"/>
                <a:ea typeface="Calibri"/>
                <a:cs typeface="Calibri" panose="020F0502020204030204" pitchFamily="34" charset="0"/>
                <a:sym typeface="Calibri"/>
              </a:rPr>
              <a:t>– </a:t>
            </a:r>
            <a:r>
              <a:rPr lang="en-US" sz="1800" b="0" i="0" u="none" strike="noStrike" cap="none" dirty="0">
                <a:latin typeface="Calibri" panose="020F0502020204030204" pitchFamily="34" charset="0"/>
                <a:ea typeface="Calibri"/>
                <a:cs typeface="Calibri" panose="020F0502020204030204" pitchFamily="34" charset="0"/>
                <a:sym typeface="Calibri"/>
              </a:rPr>
              <a:t>provides </a:t>
            </a:r>
            <a:r>
              <a:rPr lang="vi-VN" sz="1800" b="0" i="0" u="none" strike="noStrike" cap="none" dirty="0">
                <a:latin typeface="Calibri" panose="020F0502020204030204" pitchFamily="34" charset="0"/>
                <a:ea typeface="Calibri"/>
                <a:cs typeface="Calibri" panose="020F0502020204030204" pitchFamily="34" charset="0"/>
                <a:sym typeface="Calibri"/>
              </a:rPr>
              <a:t>GE advising</a:t>
            </a:r>
            <a:r>
              <a:rPr lang="en-US" sz="1800" b="0" i="0" u="none" strike="noStrike" cap="none" dirty="0">
                <a:latin typeface="Calibri" panose="020F0502020204030204" pitchFamily="34" charset="0"/>
                <a:ea typeface="Calibri"/>
                <a:cs typeface="Calibri" panose="020F0502020204030204" pitchFamily="34" charset="0"/>
                <a:sym typeface="Calibri"/>
              </a:rPr>
              <a:t> for</a:t>
            </a:r>
            <a:r>
              <a:rPr lang="vi-VN" sz="1800" b="0" i="0" u="none" strike="noStrike" cap="none" dirty="0">
                <a:latin typeface="Calibri" panose="020F0502020204030204" pitchFamily="34" charset="0"/>
                <a:ea typeface="Calibri"/>
                <a:cs typeface="Calibri" panose="020F0502020204030204" pitchFamily="34" charset="0"/>
                <a:sym typeface="Calibri"/>
              </a:rPr>
              <a:t> Undeclared </a:t>
            </a:r>
            <a:r>
              <a:rPr lang="en-US" sz="1800" b="0" i="0" u="none" strike="noStrike" cap="none" dirty="0">
                <a:latin typeface="Calibri" panose="020F0502020204030204" pitchFamily="34" charset="0"/>
                <a:ea typeface="Calibri"/>
                <a:cs typeface="Calibri" panose="020F0502020204030204" pitchFamily="34" charset="0"/>
                <a:sym typeface="Calibri"/>
              </a:rPr>
              <a:t>students, </a:t>
            </a:r>
            <a:r>
              <a:rPr lang="vi-VN" sz="1800" b="0" i="0" u="none" strike="noStrike" cap="none" dirty="0">
                <a:latin typeface="Calibri" panose="020F0502020204030204" pitchFamily="34" charset="0"/>
                <a:ea typeface="Calibri"/>
                <a:cs typeface="Calibri" panose="020F0502020204030204" pitchFamily="34" charset="0"/>
                <a:sym typeface="Calibri"/>
              </a:rPr>
              <a:t>located in Student Services Center Bldg (10th St Garage)</a:t>
            </a:r>
            <a:endParaRPr lang="en-US" sz="1800" dirty="0">
              <a:latin typeface="Calibri" panose="020F0502020204030204" pitchFamily="34" charset="0"/>
              <a:ea typeface="Calibri"/>
              <a:cs typeface="Calibri" panose="020F0502020204030204" pitchFamily="34" charset="0"/>
              <a:sym typeface="Calibri"/>
            </a:endParaRPr>
          </a:p>
          <a:p>
            <a:pPr marL="342900" marR="0" lvl="0" indent="-342900" rtl="0">
              <a:lnSpc>
                <a:spcPct val="80000"/>
              </a:lnSpc>
              <a:spcBef>
                <a:spcPts val="0"/>
              </a:spcBef>
              <a:spcAft>
                <a:spcPts val="0"/>
              </a:spcAft>
              <a:buClr>
                <a:schemeClr val="dk1"/>
              </a:buClr>
              <a:buSzPct val="104999"/>
              <a:buFont typeface="Arial"/>
              <a:buNone/>
            </a:pPr>
            <a:endParaRPr lang="en-US" sz="1800" dirty="0">
              <a:solidFill>
                <a:schemeClr val="dk1"/>
              </a:solidFill>
              <a:latin typeface="Calibri" panose="020F0502020204030204" pitchFamily="34" charset="0"/>
              <a:ea typeface="Calibri"/>
              <a:cs typeface="Calibri" panose="020F0502020204030204" pitchFamily="34" charset="0"/>
              <a:sym typeface="Calibri"/>
            </a:endParaRPr>
          </a:p>
          <a:p>
            <a:pPr marL="342900" indent="-342900">
              <a:lnSpc>
                <a:spcPct val="80000"/>
              </a:lnSpc>
              <a:spcBef>
                <a:spcPts val="0"/>
              </a:spcBef>
              <a:spcAft>
                <a:spcPts val="0"/>
              </a:spcAft>
              <a:buClr>
                <a:srgbClr val="0070C0"/>
              </a:buClr>
              <a:buSzPct val="104999"/>
              <a:buFont typeface="Wingdings" panose="05000000000000000000" pitchFamily="2" charset="2"/>
              <a:buChar char="q"/>
            </a:pPr>
            <a:r>
              <a:rPr lang="en-US" sz="1800" dirty="0">
                <a:latin typeface="Calibri" panose="020F0502020204030204" pitchFamily="34" charset="0"/>
                <a:ea typeface="Calibri"/>
                <a:cs typeface="Calibri" panose="020F0502020204030204" pitchFamily="34" charset="0"/>
                <a:sym typeface="Calibri"/>
              </a:rPr>
              <a:t>College Specific Advising Services:</a:t>
            </a: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vi-VN" sz="1800" dirty="0">
                <a:solidFill>
                  <a:srgbClr val="0070C0"/>
                </a:solidFill>
                <a:latin typeface="Calibri" panose="020F0502020204030204" pitchFamily="34" charset="0"/>
                <a:ea typeface="Calibri"/>
                <a:cs typeface="Calibri" panose="020F0502020204030204" pitchFamily="34" charset="0"/>
                <a:sym typeface="Calibri"/>
                <a:hlinkClick r:id="rId4">
                  <a:extLst>
                    <a:ext uri="{A12FA001-AC4F-418D-AE19-62706E023703}">
                      <ahyp:hlinkClr xmlns:ahyp="http://schemas.microsoft.com/office/drawing/2018/hyperlinkcolor" xmlns="" val="tx"/>
                    </a:ext>
                  </a:extLst>
                </a:hlinkClick>
              </a:rPr>
              <a:t>ACCESS</a:t>
            </a:r>
            <a:r>
              <a:rPr lang="en-US" sz="1800" dirty="0">
                <a:solidFill>
                  <a:schemeClr val="dk1"/>
                </a:solidFill>
                <a:latin typeface="Calibri" panose="020F0502020204030204" pitchFamily="34" charset="0"/>
                <a:ea typeface="Calibri"/>
                <a:cs typeface="Calibri" panose="020F0502020204030204" pitchFamily="34" charset="0"/>
                <a:sym typeface="Calibri"/>
              </a:rPr>
              <a:t> </a:t>
            </a:r>
            <a:r>
              <a:rPr lang="en-US" sz="1800" dirty="0">
                <a:latin typeface="Calibri" panose="020F0502020204030204" pitchFamily="34" charset="0"/>
                <a:ea typeface="Calibri"/>
                <a:cs typeface="Calibri" panose="020F0502020204030204" pitchFamily="34" charset="0"/>
                <a:sym typeface="Calibri"/>
              </a:rPr>
              <a:t>Success Center (</a:t>
            </a:r>
            <a:r>
              <a:rPr lang="vi-VN" sz="1800" dirty="0">
                <a:latin typeface="Calibri" panose="020F0502020204030204" pitchFamily="34" charset="0"/>
                <a:ea typeface="Calibri"/>
                <a:cs typeface="Calibri" panose="020F0502020204030204" pitchFamily="34" charset="0"/>
                <a:sym typeface="Calibri"/>
              </a:rPr>
              <a:t>CLARK 240</a:t>
            </a:r>
            <a:r>
              <a:rPr lang="en-US" sz="1800" dirty="0">
                <a:latin typeface="Calibri" panose="020F0502020204030204" pitchFamily="34" charset="0"/>
                <a:ea typeface="Calibri"/>
                <a:cs typeface="Calibri" panose="020F0502020204030204" pitchFamily="34" charset="0"/>
                <a:sym typeface="Calibri"/>
              </a:rPr>
              <a:t>) provides GE advising for students </a:t>
            </a:r>
            <a:r>
              <a:rPr lang="en-US" sz="1800" dirty="0">
                <a:latin typeface="Calibri" panose="020F0502020204030204" pitchFamily="34" charset="0"/>
                <a:cs typeface="Calibri" panose="020F0502020204030204" pitchFamily="34" charset="0"/>
              </a:rPr>
              <a:t>in the College of Social Sciences.</a:t>
            </a:r>
            <a:endParaRPr lang="en-US" sz="1800" dirty="0">
              <a:latin typeface="Calibri" panose="020F0502020204030204" pitchFamily="34" charset="0"/>
              <a:ea typeface="Calibri"/>
              <a:cs typeface="Calibri" panose="020F0502020204030204" pitchFamily="34" charset="0"/>
              <a:sym typeface="Calibri"/>
            </a:endParaRP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en-US" sz="1800" b="0" i="0" u="none" strike="noStrike" cap="none" dirty="0">
                <a:solidFill>
                  <a:srgbClr val="0070C0"/>
                </a:solidFill>
                <a:latin typeface="Calibri" panose="020F0502020204030204" pitchFamily="34" charset="0"/>
                <a:ea typeface="Calibri"/>
                <a:cs typeface="Calibri" panose="020F0502020204030204" pitchFamily="34" charset="0"/>
                <a:sym typeface="Calibri"/>
                <a:hlinkClick r:id="rId5">
                  <a:extLst>
                    <a:ext uri="{A12FA001-AC4F-418D-AE19-62706E023703}">
                      <ahyp:hlinkClr xmlns:ahyp="http://schemas.microsoft.com/office/drawing/2018/hyperlinkcolor" xmlns="" val="tx"/>
                    </a:ext>
                  </a:extLst>
                </a:hlinkClick>
              </a:rPr>
              <a:t>CHHS</a:t>
            </a:r>
            <a:r>
              <a:rPr lang="vi-VN" sz="1800" b="0" i="0" u="none" strike="noStrike" cap="none" dirty="0">
                <a:solidFill>
                  <a:srgbClr val="0070C0"/>
                </a:solidFill>
                <a:latin typeface="Calibri" panose="020F0502020204030204" pitchFamily="34" charset="0"/>
                <a:ea typeface="Calibri"/>
                <a:cs typeface="Calibri" panose="020F0502020204030204" pitchFamily="34" charset="0"/>
                <a:sym typeface="Calibri"/>
                <a:hlinkClick r:id="rId5">
                  <a:extLst>
                    <a:ext uri="{A12FA001-AC4F-418D-AE19-62706E023703}">
                      <ahyp:hlinkClr xmlns:ahyp="http://schemas.microsoft.com/office/drawing/2018/hyperlinkcolor" xmlns="" val="tx"/>
                    </a:ext>
                  </a:extLst>
                </a:hlinkClick>
              </a:rPr>
              <a:t> Student Services Center </a:t>
            </a:r>
            <a:r>
              <a:rPr lang="en-US" sz="1800" b="0" i="0" u="none" strike="noStrike" cap="none" dirty="0">
                <a:latin typeface="Calibri" panose="020F0502020204030204" pitchFamily="34" charset="0"/>
                <a:ea typeface="Calibri"/>
                <a:cs typeface="Calibri" panose="020F0502020204030204" pitchFamily="34" charset="0"/>
                <a:sym typeface="Calibri"/>
              </a:rPr>
              <a:t>(</a:t>
            </a:r>
            <a:r>
              <a:rPr lang="vi-VN" sz="1800" b="0" i="0" u="none" strike="noStrike" cap="none" dirty="0">
                <a:latin typeface="Calibri" panose="020F0502020204030204" pitchFamily="34" charset="0"/>
                <a:ea typeface="Calibri"/>
                <a:cs typeface="Calibri" panose="020F0502020204030204" pitchFamily="34" charset="0"/>
                <a:sym typeface="Calibri"/>
              </a:rPr>
              <a:t>MH 533</a:t>
            </a:r>
            <a:r>
              <a:rPr lang="en-US" sz="1800" b="0" i="0" u="none" strike="noStrike" cap="none" dirty="0">
                <a:latin typeface="Calibri" panose="020F0502020204030204" pitchFamily="34" charset="0"/>
                <a:ea typeface="Calibri"/>
                <a:cs typeface="Calibri" panose="020F0502020204030204" pitchFamily="34" charset="0"/>
                <a:sym typeface="Calibri"/>
              </a:rPr>
              <a:t>) </a:t>
            </a:r>
            <a:r>
              <a:rPr lang="en-US" sz="1800" dirty="0">
                <a:latin typeface="Calibri" panose="020F0502020204030204" pitchFamily="34" charset="0"/>
                <a:ea typeface="Calibri"/>
                <a:cs typeface="Calibri" panose="020F0502020204030204" pitchFamily="34" charset="0"/>
                <a:sym typeface="Calibri"/>
              </a:rPr>
              <a:t>provides GE advising for students </a:t>
            </a:r>
            <a:r>
              <a:rPr lang="en-US" sz="1800" dirty="0">
                <a:latin typeface="Calibri" panose="020F0502020204030204" pitchFamily="34" charset="0"/>
                <a:cs typeface="Calibri" panose="020F0502020204030204" pitchFamily="34" charset="0"/>
              </a:rPr>
              <a:t>in College of Health and Human Science.</a:t>
            </a:r>
            <a:endParaRPr lang="en-US" sz="1800" dirty="0">
              <a:latin typeface="Calibri" panose="020F0502020204030204" pitchFamily="34" charset="0"/>
              <a:ea typeface="Calibri"/>
              <a:cs typeface="Calibri" panose="020F0502020204030204" pitchFamily="34" charset="0"/>
              <a:sym typeface="Calibri"/>
            </a:endParaRP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en-US" sz="1800" dirty="0">
                <a:solidFill>
                  <a:srgbClr val="0070C0"/>
                </a:solidFill>
                <a:latin typeface="Calibri" panose="020F0502020204030204" pitchFamily="34" charset="0"/>
                <a:ea typeface="Calibri"/>
                <a:cs typeface="Calibri" panose="020F0502020204030204" pitchFamily="34" charset="0"/>
                <a:sym typeface="Calibri"/>
                <a:hlinkClick r:id="rId6">
                  <a:extLst>
                    <a:ext uri="{A12FA001-AC4F-418D-AE19-62706E023703}">
                      <ahyp:hlinkClr xmlns:ahyp="http://schemas.microsoft.com/office/drawing/2018/hyperlinkcolor" xmlns="" val="tx"/>
                    </a:ext>
                  </a:extLst>
                </a:hlinkClick>
              </a:rPr>
              <a:t>COSAC</a:t>
            </a:r>
            <a:r>
              <a:rPr lang="en-US" sz="1800" dirty="0">
                <a:solidFill>
                  <a:schemeClr val="dk1"/>
                </a:solidFill>
                <a:latin typeface="Calibri" panose="020F0502020204030204" pitchFamily="34" charset="0"/>
                <a:ea typeface="Calibri"/>
                <a:cs typeface="Calibri" panose="020F0502020204030204" pitchFamily="34" charset="0"/>
                <a:sym typeface="Calibri"/>
              </a:rPr>
              <a:t> </a:t>
            </a:r>
            <a:r>
              <a:rPr lang="vi-VN" sz="1800" dirty="0">
                <a:latin typeface="Calibri" panose="020F0502020204030204" pitchFamily="34" charset="0"/>
                <a:ea typeface="Calibri"/>
                <a:cs typeface="Calibri" panose="020F0502020204030204" pitchFamily="34" charset="0"/>
                <a:sym typeface="Calibri"/>
              </a:rPr>
              <a:t>(DH 212</a:t>
            </a:r>
            <a:r>
              <a:rPr lang="en-US" sz="1800" dirty="0">
                <a:latin typeface="Calibri" panose="020F0502020204030204" pitchFamily="34" charset="0"/>
                <a:ea typeface="Calibri"/>
                <a:cs typeface="Calibri" panose="020F0502020204030204" pitchFamily="34" charset="0"/>
                <a:sym typeface="Calibri"/>
              </a:rPr>
              <a:t>) provides GE advising for students</a:t>
            </a:r>
            <a:r>
              <a:rPr lang="en-US" sz="1800" dirty="0">
                <a:latin typeface="Calibri" panose="020F0502020204030204" pitchFamily="34" charset="0"/>
                <a:cs typeface="Calibri" panose="020F0502020204030204" pitchFamily="34" charset="0"/>
              </a:rPr>
              <a:t> in the College of Science.</a:t>
            </a:r>
            <a:endParaRPr lang="en-US" sz="1800" dirty="0">
              <a:latin typeface="Calibri" panose="020F0502020204030204" pitchFamily="34" charset="0"/>
              <a:ea typeface="Calibri"/>
              <a:cs typeface="Calibri" panose="020F0502020204030204" pitchFamily="34" charset="0"/>
              <a:sym typeface="Calibri"/>
            </a:endParaRP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vi-VN" sz="1800" b="0" i="0" u="none" strike="noStrike" cap="none" dirty="0">
                <a:solidFill>
                  <a:srgbClr val="0070C0"/>
                </a:solidFill>
                <a:latin typeface="Calibri" panose="020F0502020204030204" pitchFamily="34" charset="0"/>
                <a:ea typeface="Calibri"/>
                <a:cs typeface="Calibri" panose="020F0502020204030204" pitchFamily="34" charset="0"/>
                <a:sym typeface="Calibri"/>
                <a:hlinkClick r:id="rId7">
                  <a:extLst>
                    <a:ext uri="{A12FA001-AC4F-418D-AE19-62706E023703}">
                      <ahyp:hlinkClr xmlns:ahyp="http://schemas.microsoft.com/office/drawing/2018/hyperlinkcolor" xmlns="" val="tx"/>
                    </a:ext>
                  </a:extLst>
                </a:hlinkClick>
              </a:rPr>
              <a:t>College of Education Student Success Center </a:t>
            </a:r>
            <a:r>
              <a:rPr lang="en-US" sz="1800" b="0" i="0" u="none" strike="noStrike" cap="none" dirty="0">
                <a:latin typeface="Calibri" panose="020F0502020204030204" pitchFamily="34" charset="0"/>
                <a:ea typeface="Calibri"/>
                <a:cs typeface="Calibri" panose="020F0502020204030204" pitchFamily="34" charset="0"/>
                <a:sym typeface="Calibri"/>
              </a:rPr>
              <a:t>(</a:t>
            </a:r>
            <a:r>
              <a:rPr lang="vi-VN" sz="1800" b="0" i="0" u="none" strike="noStrike" cap="none" dirty="0">
                <a:latin typeface="Calibri" panose="020F0502020204030204" pitchFamily="34" charset="0"/>
                <a:ea typeface="Calibri"/>
                <a:cs typeface="Calibri" panose="020F0502020204030204" pitchFamily="34" charset="0"/>
                <a:sym typeface="Calibri"/>
              </a:rPr>
              <a:t>SH 106</a:t>
            </a:r>
            <a:r>
              <a:rPr lang="en-US" sz="1800" b="0" i="0" u="none" strike="noStrike" cap="none" dirty="0">
                <a:latin typeface="Calibri" panose="020F0502020204030204" pitchFamily="34" charset="0"/>
                <a:ea typeface="Calibri"/>
                <a:cs typeface="Calibri" panose="020F0502020204030204" pitchFamily="34" charset="0"/>
                <a:sym typeface="Calibri"/>
              </a:rPr>
              <a:t>) </a:t>
            </a:r>
            <a:r>
              <a:rPr lang="en-US" sz="1800" dirty="0">
                <a:latin typeface="Calibri" panose="020F0502020204030204" pitchFamily="34" charset="0"/>
                <a:ea typeface="Calibri"/>
                <a:cs typeface="Calibri" panose="020F0502020204030204" pitchFamily="34" charset="0"/>
                <a:sym typeface="Calibri"/>
              </a:rPr>
              <a:t>provides GE advising for students </a:t>
            </a:r>
            <a:r>
              <a:rPr lang="en-US" sz="1800" dirty="0">
                <a:latin typeface="Calibri" panose="020F0502020204030204" pitchFamily="34" charset="0"/>
                <a:cs typeface="Calibri" panose="020F0502020204030204" pitchFamily="34" charset="0"/>
              </a:rPr>
              <a:t>in the College of Education.</a:t>
            </a:r>
            <a:endParaRPr lang="en-US" sz="1800" dirty="0">
              <a:latin typeface="Calibri" panose="020F0502020204030204" pitchFamily="34" charset="0"/>
              <a:ea typeface="Calibri"/>
              <a:cs typeface="Calibri" panose="020F0502020204030204" pitchFamily="34" charset="0"/>
              <a:sym typeface="Calibri"/>
            </a:endParaRP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vi-VN" sz="1800" dirty="0">
                <a:solidFill>
                  <a:srgbClr val="0070C0"/>
                </a:solidFill>
                <a:latin typeface="Calibri" panose="020F0502020204030204" pitchFamily="34" charset="0"/>
                <a:ea typeface="Calibri"/>
                <a:cs typeface="Calibri" panose="020F0502020204030204" pitchFamily="34" charset="0"/>
                <a:sym typeface="Calibri"/>
                <a:hlinkClick r:id="rId8">
                  <a:extLst>
                    <a:ext uri="{A12FA001-AC4F-418D-AE19-62706E023703}">
                      <ahyp:hlinkClr xmlns:ahyp="http://schemas.microsoft.com/office/drawing/2018/hyperlinkcolor" xmlns="" val="tx"/>
                    </a:ext>
                  </a:extLst>
                </a:hlinkClick>
              </a:rPr>
              <a:t>Engineering Student Success Center </a:t>
            </a:r>
            <a:r>
              <a:rPr lang="en-US" sz="1800" dirty="0">
                <a:latin typeface="Calibri" panose="020F0502020204030204" pitchFamily="34" charset="0"/>
                <a:ea typeface="Calibri"/>
                <a:cs typeface="Calibri" panose="020F0502020204030204" pitchFamily="34" charset="0"/>
                <a:sym typeface="Calibri"/>
              </a:rPr>
              <a:t>(</a:t>
            </a:r>
            <a:r>
              <a:rPr lang="vi-VN" sz="1800" dirty="0">
                <a:latin typeface="Calibri" panose="020F0502020204030204" pitchFamily="34" charset="0"/>
                <a:ea typeface="Calibri"/>
                <a:cs typeface="Calibri" panose="020F0502020204030204" pitchFamily="34" charset="0"/>
                <a:sym typeface="Calibri"/>
              </a:rPr>
              <a:t>ENGR 334</a:t>
            </a:r>
            <a:r>
              <a:rPr lang="en-US" sz="1800" dirty="0">
                <a:latin typeface="Calibri" panose="020F0502020204030204" pitchFamily="34" charset="0"/>
                <a:ea typeface="Calibri"/>
                <a:cs typeface="Calibri" panose="020F0502020204030204" pitchFamily="34" charset="0"/>
                <a:sym typeface="Calibri"/>
              </a:rPr>
              <a:t>) provides GE advising for students </a:t>
            </a:r>
            <a:r>
              <a:rPr lang="en-US" sz="1800" dirty="0">
                <a:latin typeface="Calibri" panose="020F0502020204030204" pitchFamily="34" charset="0"/>
                <a:cs typeface="Calibri" panose="020F0502020204030204" pitchFamily="34" charset="0"/>
              </a:rPr>
              <a:t>in the College of Engineering.</a:t>
            </a:r>
            <a:endParaRPr lang="en-US" sz="1800" dirty="0">
              <a:latin typeface="Calibri" panose="020F0502020204030204" pitchFamily="34" charset="0"/>
              <a:ea typeface="Calibri"/>
              <a:cs typeface="Calibri" panose="020F0502020204030204" pitchFamily="34" charset="0"/>
              <a:sym typeface="Calibri"/>
            </a:endParaRP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vi-VN" sz="1800" dirty="0">
                <a:solidFill>
                  <a:srgbClr val="0070C0"/>
                </a:solidFill>
                <a:latin typeface="Calibri" panose="020F0502020204030204" pitchFamily="34" charset="0"/>
                <a:ea typeface="Calibri"/>
                <a:cs typeface="Calibri" panose="020F0502020204030204" pitchFamily="34" charset="0"/>
                <a:sym typeface="Calibri"/>
                <a:hlinkClick r:id="rId9">
                  <a:extLst>
                    <a:ext uri="{A12FA001-AC4F-418D-AE19-62706E023703}">
                      <ahyp:hlinkClr xmlns:ahyp="http://schemas.microsoft.com/office/drawing/2018/hyperlinkcolor" xmlns="" val="tx"/>
                    </a:ext>
                  </a:extLst>
                </a:hlinkClick>
              </a:rPr>
              <a:t>Humanities &amp; Art Student Success Center</a:t>
            </a:r>
            <a:r>
              <a:rPr lang="vi-VN" sz="1800" dirty="0">
                <a:solidFill>
                  <a:schemeClr val="dk1"/>
                </a:solidFill>
                <a:latin typeface="Calibri" panose="020F0502020204030204" pitchFamily="34" charset="0"/>
                <a:ea typeface="Calibri"/>
                <a:cs typeface="Calibri" panose="020F0502020204030204" pitchFamily="34" charset="0"/>
                <a:sym typeface="Calibri"/>
              </a:rPr>
              <a:t> </a:t>
            </a:r>
            <a:r>
              <a:rPr lang="en-US" sz="1800" dirty="0">
                <a:latin typeface="Calibri" panose="020F0502020204030204" pitchFamily="34" charset="0"/>
                <a:ea typeface="Calibri"/>
                <a:cs typeface="Calibri" panose="020F0502020204030204" pitchFamily="34" charset="0"/>
                <a:sym typeface="Calibri"/>
              </a:rPr>
              <a:t>(</a:t>
            </a:r>
            <a:r>
              <a:rPr lang="vi-VN" sz="1800" dirty="0">
                <a:latin typeface="Calibri" panose="020F0502020204030204" pitchFamily="34" charset="0"/>
                <a:ea typeface="Calibri"/>
                <a:cs typeface="Calibri" panose="020F0502020204030204" pitchFamily="34" charset="0"/>
                <a:sym typeface="Calibri"/>
              </a:rPr>
              <a:t>CLARK 244</a:t>
            </a:r>
            <a:r>
              <a:rPr lang="en-US" sz="1800" dirty="0">
                <a:latin typeface="Calibri" panose="020F0502020204030204" pitchFamily="34" charset="0"/>
                <a:ea typeface="Calibri"/>
                <a:cs typeface="Calibri" panose="020F0502020204030204" pitchFamily="34" charset="0"/>
                <a:sym typeface="Calibri"/>
              </a:rPr>
              <a:t>) provides GE advising for </a:t>
            </a:r>
            <a:r>
              <a:rPr lang="en-US" sz="1800" dirty="0">
                <a:latin typeface="Calibri" panose="020F0502020204030204" pitchFamily="34" charset="0"/>
                <a:cs typeface="Calibri" panose="020F0502020204030204" pitchFamily="34" charset="0"/>
              </a:rPr>
              <a:t>students in the College of the Humanities and the Arts.</a:t>
            </a:r>
            <a:endParaRPr lang="en-US" sz="1800" dirty="0">
              <a:latin typeface="Calibri" panose="020F0502020204030204" pitchFamily="34" charset="0"/>
              <a:ea typeface="Calibri"/>
              <a:cs typeface="Calibri" panose="020F0502020204030204" pitchFamily="34" charset="0"/>
              <a:sym typeface="Calibri"/>
            </a:endParaRPr>
          </a:p>
          <a:p>
            <a:pPr marL="662940" lvl="1" indent="-342900">
              <a:lnSpc>
                <a:spcPct val="80000"/>
              </a:lnSpc>
              <a:spcBef>
                <a:spcPts val="0"/>
              </a:spcBef>
              <a:spcAft>
                <a:spcPts val="0"/>
              </a:spcAft>
              <a:buClr>
                <a:srgbClr val="0070C0"/>
              </a:buClr>
              <a:buSzPct val="104999"/>
              <a:buFont typeface="Wingdings" panose="05000000000000000000" pitchFamily="2" charset="2"/>
              <a:buChar char="Ø"/>
            </a:pPr>
            <a:r>
              <a:rPr lang="vi-VN" sz="1800" dirty="0">
                <a:solidFill>
                  <a:srgbClr val="0070C0"/>
                </a:solidFill>
                <a:latin typeface="Calibri" panose="020F0502020204030204" pitchFamily="34" charset="0"/>
                <a:ea typeface="Calibri"/>
                <a:cs typeface="Calibri" panose="020F0502020204030204" pitchFamily="34" charset="0"/>
                <a:sym typeface="Calibri"/>
                <a:hlinkClick r:id="rId10">
                  <a:extLst>
                    <a:ext uri="{A12FA001-AC4F-418D-AE19-62706E023703}">
                      <ahyp:hlinkClr xmlns:ahyp="http://schemas.microsoft.com/office/drawing/2018/hyperlinkcolor" xmlns="" val="tx"/>
                    </a:ext>
                  </a:extLst>
                </a:hlinkClick>
              </a:rPr>
              <a:t>Jack Holland Student Success Center </a:t>
            </a:r>
            <a:r>
              <a:rPr lang="en-US" sz="1800" dirty="0">
                <a:latin typeface="Calibri" panose="020F0502020204030204" pitchFamily="34" charset="0"/>
                <a:ea typeface="Calibri"/>
                <a:cs typeface="Calibri" panose="020F0502020204030204" pitchFamily="34" charset="0"/>
                <a:sym typeface="Calibri"/>
              </a:rPr>
              <a:t>(</a:t>
            </a:r>
            <a:r>
              <a:rPr lang="vi-VN" sz="1800" dirty="0">
                <a:latin typeface="Calibri" panose="020F0502020204030204" pitchFamily="34" charset="0"/>
                <a:ea typeface="Calibri"/>
                <a:cs typeface="Calibri" panose="020F0502020204030204" pitchFamily="34" charset="0"/>
                <a:sym typeface="Calibri"/>
              </a:rPr>
              <a:t>BBC 008</a:t>
            </a:r>
            <a:r>
              <a:rPr lang="en-US" sz="1800" dirty="0">
                <a:latin typeface="Calibri" panose="020F0502020204030204" pitchFamily="34" charset="0"/>
                <a:ea typeface="Calibri"/>
                <a:cs typeface="Calibri" panose="020F0502020204030204" pitchFamily="34" charset="0"/>
                <a:sym typeface="Calibri"/>
              </a:rPr>
              <a:t>) provides GE advising for </a:t>
            </a:r>
            <a:r>
              <a:rPr lang="en-US" sz="1800" dirty="0">
                <a:latin typeface="Calibri" panose="020F0502020204030204" pitchFamily="34" charset="0"/>
                <a:cs typeface="Calibri" panose="020F0502020204030204" pitchFamily="34" charset="0"/>
              </a:rPr>
              <a:t>students in the College of Business.</a:t>
            </a:r>
            <a:endParaRPr lang="vi-VN" sz="1800" dirty="0">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23584072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966544"/>
            <a:ext cx="8229600" cy="633658"/>
          </a:xfrm>
          <a:prstGeom prst="rect">
            <a:avLst/>
          </a:prstGeom>
          <a:noFill/>
          <a:ln>
            <a:noFill/>
          </a:ln>
        </p:spPr>
        <p:txBody>
          <a:bodyPr lIns="91425" tIns="45700" rIns="91425" bIns="45700" anchor="ctr" anchorCtr="0">
            <a:noAutofit/>
          </a:bodyPr>
          <a:lstStyle/>
          <a:p>
            <a:pPr marL="0" indent="0" algn="ctr">
              <a:buNone/>
            </a:pPr>
            <a:r>
              <a:rPr lang="en-US" sz="4000" b="0"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Newly Admitted Frosh</a:t>
            </a:r>
            <a:endParaRPr lang="en-US" sz="4000" b="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a:cs typeface="Calibri" panose="020F0502020204030204" pitchFamily="34" charset="0"/>
              <a:sym typeface="Calibri"/>
            </a:endParaRPr>
          </a:p>
        </p:txBody>
      </p:sp>
      <p:sp>
        <p:nvSpPr>
          <p:cNvPr id="99" name="Shape 99"/>
          <p:cNvSpPr txBox="1">
            <a:spLocks noGrp="1"/>
          </p:cNvSpPr>
          <p:nvPr>
            <p:ph type="body" idx="4294967295"/>
          </p:nvPr>
        </p:nvSpPr>
        <p:spPr>
          <a:xfrm>
            <a:off x="457200" y="1966119"/>
            <a:ext cx="8229600" cy="4525963"/>
          </a:xfrm>
          <a:prstGeom prst="rect">
            <a:avLst/>
          </a:prstGeom>
          <a:noFill/>
          <a:ln>
            <a:noFill/>
          </a:ln>
        </p:spPr>
        <p:txBody>
          <a:bodyPr lIns="91425" tIns="45700" rIns="91425" bIns="45700" anchor="t" anchorCtr="0">
            <a:noAutofit/>
          </a:bodyPr>
          <a:lstStyle/>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Attend the</a:t>
            </a:r>
            <a:r>
              <a:rPr lang="en-US" sz="1800" b="1" dirty="0">
                <a:latin typeface="Calibri" panose="020F0502020204030204" pitchFamily="34" charset="0"/>
                <a:cs typeface="Calibri" panose="020F0502020204030204" pitchFamily="34" charset="0"/>
              </a:rPr>
              <a:t> </a:t>
            </a:r>
            <a:r>
              <a:rPr lang="en-US" sz="1800" u="sng"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First Time Frosh Orientation</a:t>
            </a:r>
            <a:r>
              <a:rPr lang="en-US" sz="1800" dirty="0">
                <a:latin typeface="Calibri" panose="020F0502020204030204" pitchFamily="34" charset="0"/>
                <a:cs typeface="Calibri" panose="020F0502020204030204" pitchFamily="34" charset="0"/>
              </a:rPr>
              <a:t>. You will meet with a GE advisor at this orientation and you will learn how to pick out and register for courses. </a:t>
            </a:r>
          </a:p>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Set up an appointment with a major advisor during your second semester to plan your major courses. </a:t>
            </a:r>
          </a:p>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Complete the BASIC 4 requirements (A1,A2,A3,B4) during your first year.</a:t>
            </a:r>
          </a:p>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Consider taking a </a:t>
            </a:r>
            <a:r>
              <a:rPr lang="en-US" sz="1800" u="sng"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First Year Experience (FYE)</a:t>
            </a:r>
            <a:r>
              <a:rPr lang="en-US" sz="1800" dirty="0">
                <a:latin typeface="Calibri" panose="020F0502020204030204" pitchFamily="34" charset="0"/>
                <a:cs typeface="Calibri" panose="020F0502020204030204" pitchFamily="34" charset="0"/>
              </a:rPr>
              <a:t> course such as</a:t>
            </a:r>
            <a:r>
              <a:rPr lang="en-US" sz="1800" dirty="0">
                <a:solidFill>
                  <a:srgbClr val="0070C0"/>
                </a:solidFill>
                <a:latin typeface="Calibri" panose="020F0502020204030204" pitchFamily="34" charset="0"/>
                <a:cs typeface="Calibri" panose="020F0502020204030204" pitchFamily="34" charset="0"/>
              </a:rPr>
              <a:t> </a:t>
            </a:r>
            <a:r>
              <a:rPr lang="en-US" sz="1800"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EDCO 4</a:t>
            </a:r>
            <a:r>
              <a:rPr lang="en-US" sz="1800" dirty="0">
                <a:solidFill>
                  <a:srgbClr val="0070C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or</a:t>
            </a:r>
            <a:r>
              <a:rPr lang="en-US" sz="1800" dirty="0">
                <a:solidFill>
                  <a:srgbClr val="0070C0"/>
                </a:solidFill>
                <a:latin typeface="Calibri" panose="020F0502020204030204" pitchFamily="34" charset="0"/>
                <a:cs typeface="Calibri" panose="020F0502020204030204" pitchFamily="34" charset="0"/>
              </a:rPr>
              <a:t> </a:t>
            </a:r>
            <a:r>
              <a:rPr lang="en-US" sz="1800" u="sng"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Science 2</a:t>
            </a:r>
            <a:r>
              <a:rPr lang="en-US" sz="1800" dirty="0">
                <a:latin typeface="Calibri" panose="020F0502020204030204" pitchFamily="34" charset="0"/>
                <a:cs typeface="Calibri" panose="020F0502020204030204" pitchFamily="34" charset="0"/>
              </a:rPr>
              <a:t>, to help get oriented to SJSU and college life.</a:t>
            </a:r>
          </a:p>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Use </a:t>
            </a:r>
            <a:r>
              <a:rPr lang="en-US" sz="1800" dirty="0">
                <a:solidFill>
                  <a:srgbClr val="0070C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the catalog</a:t>
            </a:r>
            <a:r>
              <a:rPr lang="en-US" sz="1800" dirty="0">
                <a:latin typeface="Calibri" panose="020F0502020204030204" pitchFamily="34" charset="0"/>
                <a:cs typeface="Calibri" panose="020F0502020204030204" pitchFamily="34" charset="0"/>
              </a:rPr>
              <a:t>, </a:t>
            </a:r>
            <a:r>
              <a:rPr lang="en-US" sz="1800" dirty="0">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xmlns="" val="tx"/>
                    </a:ext>
                  </a:extLst>
                </a:hlinkClick>
              </a:rPr>
              <a:t>MyRoadmaps</a:t>
            </a:r>
            <a:r>
              <a:rPr lang="en-US" sz="1800" dirty="0">
                <a:latin typeface="Calibri" panose="020F0502020204030204" pitchFamily="34" charset="0"/>
                <a:cs typeface="Calibri" panose="020F0502020204030204" pitchFamily="34" charset="0"/>
              </a:rPr>
              <a:t>, and </a:t>
            </a:r>
            <a:r>
              <a:rPr lang="en-US" sz="1800" dirty="0">
                <a:solidFill>
                  <a:srgbClr val="0070C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MyProgress Report</a:t>
            </a:r>
            <a:r>
              <a:rPr lang="en-US" sz="1800" dirty="0">
                <a:latin typeface="Calibri" panose="020F0502020204030204" pitchFamily="34" charset="0"/>
                <a:cs typeface="Calibri" panose="020F0502020204030204" pitchFamily="34" charset="0"/>
              </a:rPr>
              <a:t> to check where you are and which requirements remain at least once a semester.</a:t>
            </a:r>
            <a:r>
              <a:rPr lang="en-US" dirty="0"/>
              <a:t/>
            </a:r>
            <a:br>
              <a:rPr lang="en-US" dirty="0"/>
            </a:br>
            <a:endParaRPr lang="en-US" dirty="0"/>
          </a:p>
        </p:txBody>
      </p:sp>
    </p:spTree>
    <p:extLst>
      <p:ext uri="{BB962C8B-B14F-4D97-AF65-F5344CB8AC3E}">
        <p14:creationId xmlns:p14="http://schemas.microsoft.com/office/powerpoint/2010/main" val="366770108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868368"/>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Undeclared Freshman</a:t>
            </a:r>
          </a:p>
        </p:txBody>
      </p:sp>
      <p:sp>
        <p:nvSpPr>
          <p:cNvPr id="99" name="Shape 99"/>
          <p:cNvSpPr txBox="1">
            <a:spLocks noGrp="1"/>
          </p:cNvSpPr>
          <p:nvPr>
            <p:ph type="body" idx="4294967295"/>
          </p:nvPr>
        </p:nvSpPr>
        <p:spPr>
          <a:xfrm>
            <a:off x="457200" y="1917031"/>
            <a:ext cx="8229600" cy="4525963"/>
          </a:xfrm>
          <a:prstGeom prst="rect">
            <a:avLst/>
          </a:prstGeom>
          <a:noFill/>
          <a:ln>
            <a:noFill/>
          </a:ln>
        </p:spPr>
        <p:txBody>
          <a:bodyPr lIns="91425" tIns="45700" rIns="91425" bIns="45700" anchor="t" anchorCtr="0">
            <a:noAutofit/>
          </a:bodyPr>
          <a:lstStyle/>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If you are an Undeclared Freshman, you must be in a major by the time you have earned 60 units overall. See an Academic Advisor in</a:t>
            </a:r>
            <a:r>
              <a:rPr lang="en-US" sz="1800" dirty="0">
                <a:solidFill>
                  <a:srgbClr val="0070C0"/>
                </a:solidFill>
                <a:latin typeface="Calibri" panose="020F0502020204030204" pitchFamily="34" charset="0"/>
                <a:cs typeface="Calibri" panose="020F0502020204030204" pitchFamily="34" charset="0"/>
              </a:rPr>
              <a:t> </a:t>
            </a:r>
            <a:r>
              <a:rPr lang="en-US" sz="1800" u="sng"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Academic Advising &amp; Retention Services</a:t>
            </a:r>
            <a:r>
              <a:rPr lang="en-US" sz="1800" dirty="0">
                <a:solidFill>
                  <a:srgbClr val="0070C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if you are Undeclared.</a:t>
            </a:r>
          </a:p>
          <a:p>
            <a:pPr marL="457200" indent="-457200">
              <a:spcBef>
                <a:spcPts val="600"/>
              </a:spcBef>
              <a:spcAft>
                <a:spcPts val="600"/>
              </a:spcAft>
              <a:buClr>
                <a:srgbClr val="0070C0"/>
              </a:buClr>
              <a:buSzPct val="105000"/>
              <a:buFont typeface="Wingdings" panose="05000000000000000000" pitchFamily="2" charset="2"/>
              <a:buChar char="q"/>
            </a:pPr>
            <a:r>
              <a:rPr lang="en-US" sz="1800" dirty="0">
                <a:latin typeface="Calibri" panose="020F0502020204030204" pitchFamily="34" charset="0"/>
                <a:cs typeface="Calibri" panose="020F0502020204030204" pitchFamily="34" charset="0"/>
              </a:rPr>
              <a:t>Start thinking about which major and/or minor you have interest in. Take a trip to the </a:t>
            </a:r>
            <a:r>
              <a:rPr lang="en-US" sz="1800" u="sng"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Career Center</a:t>
            </a:r>
            <a:r>
              <a:rPr lang="en-US" sz="1800" dirty="0">
                <a:latin typeface="Calibri" panose="020F0502020204030204" pitchFamily="34" charset="0"/>
                <a:cs typeface="Calibri" panose="020F0502020204030204" pitchFamily="34" charset="0"/>
              </a:rPr>
              <a:t> to get help choosing a major and finding a job on or off campus.</a:t>
            </a:r>
          </a:p>
          <a:p>
            <a:endParaRPr lang="vi-VN" sz="1800" dirty="0">
              <a:solidFill>
                <a:schemeClr val="dk1"/>
              </a:solidFill>
              <a:latin typeface="Calibri" panose="020F0502020204030204" pitchFamily="34" charset="0"/>
              <a:ea typeface="Calibri"/>
              <a:cs typeface="Calibri" panose="020F0502020204030204" pitchFamily="34" charset="0"/>
              <a:sym typeface="Calibri"/>
            </a:endParaRPr>
          </a:p>
          <a:p>
            <a:pPr marL="342900" marR="0" lvl="0" indent="-342900" rtl="0">
              <a:lnSpc>
                <a:spcPct val="80000"/>
              </a:lnSpc>
              <a:spcBef>
                <a:spcPts val="0"/>
              </a:spcBef>
              <a:spcAft>
                <a:spcPts val="0"/>
              </a:spcAft>
              <a:buClr>
                <a:schemeClr val="dk1"/>
              </a:buClr>
              <a:buSzPct val="104999"/>
              <a:buFont typeface="Arial"/>
              <a:buNone/>
            </a:pPr>
            <a:endParaRPr lang="vi-VN"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1820599"/>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3">
            <a:alphaModFix/>
          </a:blip>
          <a:srcRect/>
          <a:stretch/>
        </p:blipFill>
        <p:spPr>
          <a:xfrm>
            <a:off x="9514" y="0"/>
            <a:ext cx="9124972" cy="6857999"/>
          </a:xfrm>
          <a:prstGeom prst="rect">
            <a:avLst/>
          </a:prstGeom>
          <a:noFill/>
          <a:ln>
            <a:noFill/>
          </a:ln>
        </p:spPr>
      </p:pic>
      <p:sp>
        <p:nvSpPr>
          <p:cNvPr id="98" name="Shape 98"/>
          <p:cNvSpPr txBox="1">
            <a:spLocks noGrp="1"/>
          </p:cNvSpPr>
          <p:nvPr>
            <p:ph type="title"/>
          </p:nvPr>
        </p:nvSpPr>
        <p:spPr>
          <a:xfrm>
            <a:off x="457200" y="783981"/>
            <a:ext cx="8229600" cy="63365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0" i="0" u="none" strike="noStrike" dirty="0">
                <a:ln w="0"/>
                <a:solidFill>
                  <a:schemeClr val="tx1"/>
                </a:solidFill>
                <a:effectLst>
                  <a:outerShdw blurRad="38100" dist="19050" dir="2700000" algn="tl" rotWithShape="0">
                    <a:schemeClr val="dk1">
                      <a:alpha val="40000"/>
                    </a:schemeClr>
                  </a:outerShdw>
                </a:effectLst>
                <a:latin typeface="Calibri"/>
                <a:ea typeface="Calibri"/>
                <a:cs typeface="Calibri"/>
                <a:sym typeface="Calibri"/>
              </a:rPr>
              <a:t>Transfer Students</a:t>
            </a:r>
          </a:p>
        </p:txBody>
      </p:sp>
      <p:sp>
        <p:nvSpPr>
          <p:cNvPr id="99" name="Shape 99"/>
          <p:cNvSpPr txBox="1">
            <a:spLocks noGrp="1"/>
          </p:cNvSpPr>
          <p:nvPr>
            <p:ph type="body" idx="4294967295"/>
          </p:nvPr>
        </p:nvSpPr>
        <p:spPr>
          <a:xfrm>
            <a:off x="457200" y="1417639"/>
            <a:ext cx="8229600" cy="5651203"/>
          </a:xfrm>
          <a:prstGeom prst="rect">
            <a:avLst/>
          </a:prstGeom>
          <a:noFill/>
          <a:ln>
            <a:noFill/>
          </a:ln>
        </p:spPr>
        <p:txBody>
          <a:bodyPr lIns="91425" tIns="45700" rIns="91425" bIns="45700" anchor="t" anchorCtr="0">
            <a:noAutofit/>
          </a:bodyPr>
          <a:lstStyle/>
          <a:p>
            <a:pPr marL="457200" lvl="0" indent="-457200">
              <a:spcBef>
                <a:spcPts val="600"/>
              </a:spcBef>
              <a:spcAft>
                <a:spcPts val="600"/>
              </a:spcAft>
              <a:buClr>
                <a:srgbClr val="0070C0"/>
              </a:buClr>
              <a:buSzPct val="104999"/>
              <a:buFont typeface="Wingdings" panose="05000000000000000000" pitchFamily="2" charset="2"/>
              <a:buChar char="q"/>
            </a:pPr>
            <a:r>
              <a:rPr lang="en-US" sz="1800" dirty="0">
                <a:latin typeface="Calibri" panose="020F0502020204030204" pitchFamily="34" charset="0"/>
                <a:cs typeface="Calibri" panose="020F0502020204030204" pitchFamily="34" charset="0"/>
              </a:rPr>
              <a:t>Attend the Transfer Orientation. You will meet with a major advisor and GE advisor at the orientation.</a:t>
            </a:r>
          </a:p>
          <a:p>
            <a:pPr marL="457200" indent="-457200">
              <a:spcBef>
                <a:spcPts val="600"/>
              </a:spcBef>
              <a:spcAft>
                <a:spcPts val="600"/>
              </a:spcAft>
              <a:buClr>
                <a:srgbClr val="0070C0"/>
              </a:buClr>
              <a:buSzPct val="104999"/>
              <a:buFont typeface="Wingdings" panose="05000000000000000000" pitchFamily="2" charset="2"/>
              <a:buChar char="q"/>
            </a:pPr>
            <a:r>
              <a:rPr lang="en-US" sz="1800" dirty="0">
                <a:latin typeface="Calibri" panose="020F0502020204030204" pitchFamily="34" charset="0"/>
                <a:cs typeface="Calibri" panose="020F0502020204030204" pitchFamily="34" charset="0"/>
              </a:rPr>
              <a:t>Register to take the Writing Skills Test. </a:t>
            </a:r>
            <a:r>
              <a:rPr lang="en-US" sz="1800" i="1" dirty="0">
                <a:ln w="0"/>
                <a:solidFill>
                  <a:srgbClr val="0070C0"/>
                </a:solidFill>
                <a:latin typeface="Calibri" panose="020F0502020204030204" pitchFamily="34" charset="0"/>
                <a:cs typeface="Calibri" panose="020F0502020204030204" pitchFamily="34" charset="0"/>
              </a:rPr>
              <a:t>Due to COVID-19, SJSU temporarily offers a Directed Self Placement alternative for students to help them select their 100A or 100W course for Summer and Fall, 2020</a:t>
            </a:r>
            <a:r>
              <a:rPr lang="en-US" sz="1800" dirty="0">
                <a:ln w="0"/>
                <a:solidFill>
                  <a:srgbClr val="0070C0"/>
                </a:solidFill>
                <a:latin typeface="Calibri" panose="020F0502020204030204" pitchFamily="34" charset="0"/>
                <a:cs typeface="Calibri" panose="020F0502020204030204" pitchFamily="34" charset="0"/>
              </a:rPr>
              <a:t>.</a:t>
            </a:r>
            <a:endParaRPr lang="en-US" sz="1800" dirty="0">
              <a:ln w="0"/>
              <a:solidFill>
                <a:schemeClr val="tx1"/>
              </a:solidFill>
              <a:latin typeface="Calibri" panose="020F0502020204030204" pitchFamily="34" charset="0"/>
              <a:cs typeface="Calibri" panose="020F0502020204030204" pitchFamily="34" charset="0"/>
            </a:endParaRPr>
          </a:p>
          <a:p>
            <a:pPr marL="457200" lvl="0" indent="-457200">
              <a:spcBef>
                <a:spcPts val="600"/>
              </a:spcBef>
              <a:spcAft>
                <a:spcPts val="600"/>
              </a:spcAft>
              <a:buClr>
                <a:srgbClr val="0070C0"/>
              </a:buClr>
              <a:buSzPct val="104999"/>
              <a:buFont typeface="Wingdings" panose="05000000000000000000" pitchFamily="2" charset="2"/>
              <a:buChar char="q"/>
            </a:pPr>
            <a:r>
              <a:rPr lang="en-US" sz="1800" dirty="0">
                <a:solidFill>
                  <a:srgbClr val="FF0000"/>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If your transfer units have not posted by the first day of class email: </a:t>
            </a:r>
            <a:r>
              <a:rPr lang="en-US" sz="1800" u="sng" dirty="0">
                <a:solidFill>
                  <a:srgbClr val="0070C0"/>
                </a:solidFill>
                <a:latin typeface="Calibri" panose="020F0502020204030204" pitchFamily="34" charset="0"/>
                <a:cs typeface="Calibri" panose="020F0502020204030204" pitchFamily="34" charset="0"/>
              </a:rPr>
              <a:t>eval@sjsu.edu</a:t>
            </a:r>
            <a:r>
              <a:rPr lang="en-US" sz="1800" dirty="0">
                <a:solidFill>
                  <a:srgbClr val="0070C0"/>
                </a:solidFill>
                <a:latin typeface="Calibri" panose="020F0502020204030204" pitchFamily="34" charset="0"/>
                <a:cs typeface="Calibri" panose="020F0502020204030204" pitchFamily="34" charset="0"/>
              </a:rPr>
              <a:t> </a:t>
            </a:r>
          </a:p>
          <a:p>
            <a:pPr marL="457200" lvl="0" indent="-457200">
              <a:spcBef>
                <a:spcPts val="600"/>
              </a:spcBef>
              <a:spcAft>
                <a:spcPts val="600"/>
              </a:spcAft>
              <a:buClr>
                <a:srgbClr val="0070C0"/>
              </a:buClr>
              <a:buSzPct val="104999"/>
              <a:buFont typeface="Wingdings" panose="05000000000000000000" pitchFamily="2" charset="2"/>
              <a:buChar char="q"/>
            </a:pPr>
            <a:r>
              <a:rPr lang="en-US" sz="1800" dirty="0">
                <a:latin typeface="Calibri" panose="020F0502020204030204" pitchFamily="34" charset="0"/>
                <a:ea typeface="Calibri"/>
                <a:cs typeface="Calibri" panose="020F0502020204030204" pitchFamily="34" charset="0"/>
                <a:sym typeface="Calibri"/>
              </a:rPr>
              <a:t>Meet with your Major Advisor during your first semester to plan your major courses.</a:t>
            </a:r>
            <a:endParaRPr lang="en-US" sz="1800" dirty="0">
              <a:latin typeface="Calibri" panose="020F0502020204030204" pitchFamily="34" charset="0"/>
              <a:cs typeface="Calibri" panose="020F0502020204030204" pitchFamily="34" charset="0"/>
            </a:endParaRPr>
          </a:p>
          <a:p>
            <a:pPr marL="457200" lvl="0" indent="-457200">
              <a:spcBef>
                <a:spcPts val="600"/>
              </a:spcBef>
              <a:spcAft>
                <a:spcPts val="600"/>
              </a:spcAft>
              <a:buClr>
                <a:srgbClr val="0070C0"/>
              </a:buClr>
              <a:buSzPct val="104999"/>
              <a:buFont typeface="Wingdings" panose="05000000000000000000" pitchFamily="2" charset="2"/>
              <a:buChar char="q"/>
            </a:pPr>
            <a:r>
              <a:rPr lang="en-US" sz="1800" dirty="0">
                <a:latin typeface="Calibri" panose="020F0502020204030204" pitchFamily="34" charset="0"/>
                <a:cs typeface="Calibri" panose="020F0502020204030204" pitchFamily="34" charset="0"/>
              </a:rPr>
              <a:t>Complete a GE Review to ensure all of your lower GE's are fulfilled</a:t>
            </a:r>
          </a:p>
          <a:p>
            <a:pPr marL="457200" lvl="0" indent="-457200">
              <a:spcBef>
                <a:spcPts val="600"/>
              </a:spcBef>
              <a:spcAft>
                <a:spcPts val="600"/>
              </a:spcAft>
              <a:buClr>
                <a:srgbClr val="0070C0"/>
              </a:buClr>
              <a:buSzPct val="104999"/>
              <a:buFont typeface="Wingdings" panose="05000000000000000000" pitchFamily="2" charset="2"/>
              <a:buChar char="q"/>
            </a:pPr>
            <a:r>
              <a:rPr lang="en-US" sz="1800" dirty="0">
                <a:latin typeface="Calibri" panose="020F0502020204030204" pitchFamily="34" charset="0"/>
                <a:cs typeface="Calibri" panose="020F0502020204030204" pitchFamily="34" charset="0"/>
              </a:rPr>
              <a:t>Consider taking</a:t>
            </a:r>
            <a:r>
              <a:rPr lang="en-US" sz="1800" dirty="0">
                <a:solidFill>
                  <a:schemeClr val="tx1"/>
                </a:solidFill>
                <a:latin typeface="Calibri" panose="020F0502020204030204" pitchFamily="34" charset="0"/>
                <a:cs typeface="Calibri" panose="020F0502020204030204" pitchFamily="34" charset="0"/>
              </a:rPr>
              <a:t> </a:t>
            </a:r>
            <a:r>
              <a:rPr lang="en-US" sz="1800" u="sng"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xmlns="" val="tx"/>
                    </a:ext>
                  </a:extLst>
                </a:hlinkClick>
              </a:rPr>
              <a:t>Science 90</a:t>
            </a:r>
            <a:r>
              <a:rPr lang="en-US" sz="1800" dirty="0">
                <a:solidFill>
                  <a:schemeClr val="tx1"/>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 a course for transfer student to help get oriented to SJSU and college life.</a:t>
            </a:r>
          </a:p>
          <a:p>
            <a:pPr marL="457200" lvl="0" indent="-457200">
              <a:spcBef>
                <a:spcPts val="600"/>
              </a:spcBef>
              <a:spcAft>
                <a:spcPts val="600"/>
              </a:spcAft>
              <a:buClr>
                <a:srgbClr val="0070C0"/>
              </a:buClr>
              <a:buSzPct val="104999"/>
              <a:buFont typeface="Wingdings" panose="05000000000000000000" pitchFamily="2" charset="2"/>
              <a:buChar char="q"/>
            </a:pPr>
            <a:r>
              <a:rPr lang="en-US" sz="1800" dirty="0">
                <a:latin typeface="Calibri" panose="020F0502020204030204" pitchFamily="34" charset="0"/>
                <a:cs typeface="Calibri" panose="020F0502020204030204" pitchFamily="34" charset="0"/>
              </a:rPr>
              <a:t>Use</a:t>
            </a:r>
            <a:r>
              <a:rPr lang="en-US" sz="1800" dirty="0">
                <a:solidFill>
                  <a:schemeClr val="tx1"/>
                </a:solidFill>
                <a:latin typeface="Calibri" panose="020F0502020204030204" pitchFamily="34" charset="0"/>
                <a:cs typeface="Calibri" panose="020F0502020204030204" pitchFamily="34" charset="0"/>
              </a:rPr>
              <a:t> </a:t>
            </a:r>
            <a:r>
              <a:rPr lang="en-US" sz="1800"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xmlns="" val="tx"/>
                    </a:ext>
                  </a:extLst>
                </a:hlinkClick>
              </a:rPr>
              <a:t>the catalog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MyRoadmap</a:t>
            </a:r>
            <a:r>
              <a:rPr lang="en-US" sz="1800" dirty="0">
                <a:latin typeface="Calibri" panose="020F0502020204030204" pitchFamily="34" charset="0"/>
                <a:cs typeface="Calibri" panose="020F0502020204030204" pitchFamily="34" charset="0"/>
              </a:rPr>
              <a:t>, and </a:t>
            </a:r>
            <a:r>
              <a:rPr lang="en-US" sz="18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MyProgress Report</a:t>
            </a:r>
            <a:r>
              <a:rPr lang="en-US" sz="1800" dirty="0">
                <a:solidFill>
                  <a:schemeClr val="tx1"/>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to check where you are and which requirements remain at least once a semester.</a:t>
            </a:r>
          </a:p>
          <a:p>
            <a:pPr marL="457200" lvl="0" indent="-457200">
              <a:spcBef>
                <a:spcPts val="600"/>
              </a:spcBef>
              <a:spcAft>
                <a:spcPts val="600"/>
              </a:spcAft>
              <a:buClr>
                <a:srgbClr val="0070C0"/>
              </a:buClr>
              <a:buSzPct val="104999"/>
              <a:buFont typeface="Wingdings" panose="05000000000000000000" pitchFamily="2" charset="2"/>
              <a:buChar char="q"/>
            </a:pPr>
            <a:r>
              <a:rPr lang="en-US" sz="1800" u="sng" dirty="0">
                <a:solidFill>
                  <a:srgbClr val="0070C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Apply for graduation</a:t>
            </a:r>
            <a:r>
              <a:rPr lang="en-US" sz="1800" dirty="0">
                <a:solidFill>
                  <a:schemeClr val="tx1"/>
                </a:solidFill>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rPr>
              <a:t>as soon as possible after reaching 90 units. </a:t>
            </a:r>
          </a:p>
        </p:txBody>
      </p:sp>
    </p:spTree>
    <p:extLst>
      <p:ext uri="{BB962C8B-B14F-4D97-AF65-F5344CB8AC3E}">
        <p14:creationId xmlns:p14="http://schemas.microsoft.com/office/powerpoint/2010/main" val="3318166532"/>
      </p:ext>
    </p:extLst>
  </p:cSld>
  <p:clrMapOvr>
    <a:masterClrMapping/>
  </p:clrMapOvr>
  <p:transition spd="slow">
    <p:randomBar dir="vert"/>
  </p:transition>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23963</TotalTime>
  <Words>2057</Words>
  <Application>Microsoft Office PowerPoint</Application>
  <PresentationFormat>On-screen Show (4:3)</PresentationFormat>
  <Paragraphs>141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Georgia</vt:lpstr>
      <vt:lpstr>Trebuchet MS</vt:lpstr>
      <vt:lpstr>Wingdings</vt:lpstr>
      <vt:lpstr>Slipstream</vt:lpstr>
      <vt:lpstr>AEC  ACADEMIC ADVISING  WORKSHOP</vt:lpstr>
      <vt:lpstr>DEGREE COMPONENTS</vt:lpstr>
      <vt:lpstr>GE has 2 main categories NOTE :  All students must complete 48-51 units of approved GE courses with letter grades</vt:lpstr>
      <vt:lpstr>WRITING SKILLS TEST (WST)</vt:lpstr>
      <vt:lpstr>How to Request WST Accommodations</vt:lpstr>
      <vt:lpstr>Advising Structure</vt:lpstr>
      <vt:lpstr>Newly Admitted Frosh</vt:lpstr>
      <vt:lpstr>Undeclared Freshman</vt:lpstr>
      <vt:lpstr>Transfer Students</vt:lpstr>
      <vt:lpstr>Policies &amp; Procedures</vt:lpstr>
      <vt:lpstr>Policies &amp; Procedures</vt:lpstr>
      <vt:lpstr>Fall 2020 Important Dates</vt:lpstr>
      <vt:lpstr>Campus Resources</vt:lpstr>
      <vt:lpstr>Tips for Success at SJSU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Doan Phan</dc:creator>
  <cp:lastModifiedBy>student</cp:lastModifiedBy>
  <cp:revision>80</cp:revision>
  <cp:lastPrinted>2018-03-26T15:31:12Z</cp:lastPrinted>
  <dcterms:created xsi:type="dcterms:W3CDTF">2018-03-25T11:28:53Z</dcterms:created>
  <dcterms:modified xsi:type="dcterms:W3CDTF">2020-05-26T22:50:59Z</dcterms:modified>
</cp:coreProperties>
</file>