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89" r:id="rId2"/>
    <p:sldId id="264" r:id="rId3"/>
    <p:sldId id="318" r:id="rId4"/>
    <p:sldId id="319" r:id="rId5"/>
    <p:sldId id="275" r:id="rId6"/>
    <p:sldId id="262" r:id="rId7"/>
    <p:sldId id="305" r:id="rId8"/>
    <p:sldId id="265" r:id="rId9"/>
    <p:sldId id="320" r:id="rId10"/>
    <p:sldId id="290" r:id="rId11"/>
    <p:sldId id="271" r:id="rId12"/>
    <p:sldId id="310" r:id="rId13"/>
    <p:sldId id="293" r:id="rId14"/>
    <p:sldId id="316" r:id="rId15"/>
    <p:sldId id="259" r:id="rId16"/>
    <p:sldId id="313" r:id="rId17"/>
    <p:sldId id="256" r:id="rId18"/>
    <p:sldId id="300" r:id="rId19"/>
    <p:sldId id="321" r:id="rId20"/>
    <p:sldId id="302" r:id="rId21"/>
    <p:sldId id="317" r:id="rId22"/>
    <p:sldId id="303" r:id="rId23"/>
    <p:sldId id="304" r:id="rId24"/>
    <p:sldId id="279" r:id="rId25"/>
    <p:sldId id="306" r:id="rId26"/>
    <p:sldId id="276" r:id="rId27"/>
    <p:sldId id="273" r:id="rId28"/>
    <p:sldId id="309" r:id="rId29"/>
    <p:sldId id="323" r:id="rId30"/>
    <p:sldId id="266" r:id="rId31"/>
    <p:sldId id="267" r:id="rId32"/>
    <p:sldId id="272" r:id="rId33"/>
    <p:sldId id="268" r:id="rId34"/>
    <p:sldId id="274" r:id="rId35"/>
    <p:sldId id="278" r:id="rId36"/>
    <p:sldId id="288" r:id="rId37"/>
    <p:sldId id="311" r:id="rId38"/>
    <p:sldId id="314" r:id="rId39"/>
    <p:sldId id="325" r:id="rId40"/>
    <p:sldId id="315" r:id="rId41"/>
    <p:sldId id="324" r:id="rId42"/>
    <p:sldId id="322" r:id="rId43"/>
    <p:sldId id="298" r:id="rId44"/>
    <p:sldId id="284" r:id="rId45"/>
    <p:sldId id="285"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99"/>
    <a:srgbClr val="66FF33"/>
    <a:srgbClr val="FF0000"/>
    <a:srgbClr val="0000FF"/>
    <a:srgbClr val="FF9900"/>
    <a:srgbClr val="FF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AA031712-45CE-4E12-949E-C516FDDDACB6}" type="slidenum">
              <a:rPr lang="en-US"/>
              <a:pPr>
                <a:defRPr/>
              </a:pPr>
              <a:t>‹#›</a:t>
            </a:fld>
            <a:endParaRPr lang="en-US"/>
          </a:p>
        </p:txBody>
      </p:sp>
    </p:spTree>
    <p:extLst>
      <p:ext uri="{BB962C8B-B14F-4D97-AF65-F5344CB8AC3E}">
        <p14:creationId xmlns:p14="http://schemas.microsoft.com/office/powerpoint/2010/main" val="1059582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1BDB56C-A1E7-4184-B1A4-44227E8FA13D}" type="slidenum">
              <a:rPr lang="en-US" smtClean="0"/>
              <a:pPr eaLnBrk="1" hangingPunct="1">
                <a:defRPr/>
              </a:pPr>
              <a:t>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42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E693381-FCA0-4544-84FC-7D3ECBAF3353}" type="slidenum">
              <a:rPr lang="en-US" smtClean="0"/>
              <a:pPr eaLnBrk="1" hangingPunct="1">
                <a:defRPr/>
              </a:pPr>
              <a:t>26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32E71D8-6364-4E9E-8C11-FFCC2F276219}" type="slidenum">
              <a:rPr lang="en-US" smtClean="0"/>
              <a:pPr eaLnBrk="1" hangingPunct="1">
                <a:defRPr/>
              </a:pPr>
              <a:t>29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041E356-746D-4309-9860-A61E6004B120}" type="slidenum">
              <a:rPr lang="en-US" smtClean="0"/>
              <a:pPr eaLnBrk="1" hangingPunct="1">
                <a:defRPr/>
              </a:pPr>
              <a:t>30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3549B99-DE51-42D0-BB2F-FB191583EDDE}" type="slidenum">
              <a:rPr lang="en-US" smtClean="0"/>
              <a:pPr eaLnBrk="1" hangingPunct="1">
                <a:defRPr/>
              </a:pPr>
              <a:t>31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887E354-ABCC-45E1-A9B2-467681E9E700}" type="slidenum">
              <a:rPr lang="en-US" smtClean="0"/>
              <a:pPr eaLnBrk="1" hangingPunct="1">
                <a:defRPr/>
              </a:pPr>
              <a:t>32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35B0822-BD35-410C-885F-A4DC9086196F}" type="slidenum">
              <a:rPr lang="en-US" smtClean="0"/>
              <a:pPr eaLnBrk="1" hangingPunct="1">
                <a:defRPr/>
              </a:pPr>
              <a:t>33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B09D3BD-52A9-4976-A2F0-E7D3B1EA92A9}" type="slidenum">
              <a:rPr lang="en-US" smtClean="0"/>
              <a:pPr eaLnBrk="1" hangingPunct="1">
                <a:defRPr/>
              </a:pPr>
              <a:t>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6742B0E-E07D-4384-A0B3-4D72E9D5DD2A}" type="slidenum">
              <a:rPr lang="en-US" smtClean="0"/>
              <a:pPr eaLnBrk="1" hangingPunct="1">
                <a:defRPr/>
              </a:pPr>
              <a:t>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662C4D3-88B6-437B-975E-D7B19484DADC}" type="slidenum">
              <a:rPr lang="en-US" smtClean="0"/>
              <a:pPr eaLnBrk="1" hangingPunct="1">
                <a:defRPr/>
              </a:pPr>
              <a:t>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DED1B9E-E49E-407B-8B18-081F3E54E053}" type="slidenum">
              <a:rPr lang="en-US" smtClean="0"/>
              <a:pPr eaLnBrk="1" hangingPunct="1">
                <a:defRPr/>
              </a:pPr>
              <a:t>11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263B3A8-223A-49CA-840B-07EDFCD8D238}" type="slidenum">
              <a:rPr lang="en-US" smtClean="0"/>
              <a:pPr eaLnBrk="1" hangingPunct="1">
                <a:defRPr/>
              </a:pPr>
              <a:t>15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26F0AC8-AE5B-4A25-BF88-40E2E4287B7C}" type="slidenum">
              <a:rPr lang="en-US" smtClean="0"/>
              <a:pPr eaLnBrk="1" hangingPunct="1">
                <a:defRPr/>
              </a:pPr>
              <a:t>17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wed</a:t>
            </a:r>
          </a:p>
        </p:txBody>
      </p:sp>
      <p:sp>
        <p:nvSpPr>
          <p:cNvPr id="4" name="Slide Number Placeholder 3"/>
          <p:cNvSpPr>
            <a:spLocks noGrp="1"/>
          </p:cNvSpPr>
          <p:nvPr>
            <p:ph type="sldNum" sz="quarter" idx="5"/>
          </p:nvPr>
        </p:nvSpPr>
        <p:spPr/>
        <p:txBody>
          <a:bodyPr/>
          <a:lstStyle/>
          <a:p>
            <a:pPr>
              <a:defRPr/>
            </a:pPr>
            <a:fld id="{92C1801B-6A94-4A4A-B984-6CCD0A37C62F}" type="slidenum">
              <a:rPr lang="en-US" smtClean="0"/>
              <a:pPr>
                <a:defRPr/>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CACE6D72-CA31-4892-9280-68FD121E354F}" type="slidenum">
              <a:rPr lang="en-US" smtClean="0"/>
              <a:pPr eaLnBrk="1" hangingPunct="1">
                <a:defRPr/>
              </a:pPr>
              <a:t>25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6" name="Rectangle 6"/>
          <p:cNvSpPr>
            <a:spLocks noGrp="1" noChangeArrowheads="1"/>
          </p:cNvSpPr>
          <p:nvPr>
            <p:ph type="sldNum" sz="quarter" idx="12"/>
          </p:nvPr>
        </p:nvSpPr>
        <p:spPr>
          <a:ln/>
        </p:spPr>
        <p:txBody>
          <a:bodyPr/>
          <a:lstStyle>
            <a:lvl1pPr>
              <a:defRPr/>
            </a:lvl1pPr>
          </a:lstStyle>
          <a:p>
            <a:pPr>
              <a:defRPr/>
            </a:pPr>
            <a:fld id="{66A9D3F2-637D-46E7-94B4-CE7288DB4DEE}" type="slidenum">
              <a:rPr lang="en-US"/>
              <a:pPr>
                <a:defRPr/>
              </a:pPr>
              <a:t>‹#›</a:t>
            </a:fld>
            <a:endParaRPr lang="en-US"/>
          </a:p>
        </p:txBody>
      </p:sp>
    </p:spTree>
    <p:extLst>
      <p:ext uri="{BB962C8B-B14F-4D97-AF65-F5344CB8AC3E}">
        <p14:creationId xmlns:p14="http://schemas.microsoft.com/office/powerpoint/2010/main" val="284069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6" name="Rectangle 6"/>
          <p:cNvSpPr>
            <a:spLocks noGrp="1" noChangeArrowheads="1"/>
          </p:cNvSpPr>
          <p:nvPr>
            <p:ph type="sldNum" sz="quarter" idx="12"/>
          </p:nvPr>
        </p:nvSpPr>
        <p:spPr>
          <a:ln/>
        </p:spPr>
        <p:txBody>
          <a:bodyPr/>
          <a:lstStyle>
            <a:lvl1pPr>
              <a:defRPr/>
            </a:lvl1pPr>
          </a:lstStyle>
          <a:p>
            <a:pPr>
              <a:defRPr/>
            </a:pPr>
            <a:fld id="{D3994083-B319-4348-B64B-6806FE050716}" type="slidenum">
              <a:rPr lang="en-US"/>
              <a:pPr>
                <a:defRPr/>
              </a:pPr>
              <a:t>‹#›</a:t>
            </a:fld>
            <a:endParaRPr lang="en-US"/>
          </a:p>
        </p:txBody>
      </p:sp>
    </p:spTree>
    <p:extLst>
      <p:ext uri="{BB962C8B-B14F-4D97-AF65-F5344CB8AC3E}">
        <p14:creationId xmlns:p14="http://schemas.microsoft.com/office/powerpoint/2010/main" val="210376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6" name="Rectangle 6"/>
          <p:cNvSpPr>
            <a:spLocks noGrp="1" noChangeArrowheads="1"/>
          </p:cNvSpPr>
          <p:nvPr>
            <p:ph type="sldNum" sz="quarter" idx="12"/>
          </p:nvPr>
        </p:nvSpPr>
        <p:spPr>
          <a:ln/>
        </p:spPr>
        <p:txBody>
          <a:bodyPr/>
          <a:lstStyle>
            <a:lvl1pPr>
              <a:defRPr/>
            </a:lvl1pPr>
          </a:lstStyle>
          <a:p>
            <a:pPr>
              <a:defRPr/>
            </a:pPr>
            <a:fld id="{B9E07E51-3A9C-40FA-BD14-CB86E15DA2E0}" type="slidenum">
              <a:rPr lang="en-US"/>
              <a:pPr>
                <a:defRPr/>
              </a:pPr>
              <a:t>‹#›</a:t>
            </a:fld>
            <a:endParaRPr lang="en-US"/>
          </a:p>
        </p:txBody>
      </p:sp>
    </p:spTree>
    <p:extLst>
      <p:ext uri="{BB962C8B-B14F-4D97-AF65-F5344CB8AC3E}">
        <p14:creationId xmlns:p14="http://schemas.microsoft.com/office/powerpoint/2010/main" val="1518431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6" name="Rectangle 6"/>
          <p:cNvSpPr>
            <a:spLocks noGrp="1" noChangeArrowheads="1"/>
          </p:cNvSpPr>
          <p:nvPr>
            <p:ph type="sldNum" sz="quarter" idx="12"/>
          </p:nvPr>
        </p:nvSpPr>
        <p:spPr>
          <a:ln/>
        </p:spPr>
        <p:txBody>
          <a:bodyPr/>
          <a:lstStyle>
            <a:lvl1pPr>
              <a:defRPr/>
            </a:lvl1pPr>
          </a:lstStyle>
          <a:p>
            <a:pPr>
              <a:defRPr/>
            </a:pPr>
            <a:fld id="{89326339-DD3B-4A97-9124-50E10F591D61}" type="slidenum">
              <a:rPr lang="en-US"/>
              <a:pPr>
                <a:defRPr/>
              </a:pPr>
              <a:t>‹#›</a:t>
            </a:fld>
            <a:endParaRPr lang="en-US"/>
          </a:p>
        </p:txBody>
      </p:sp>
    </p:spTree>
    <p:extLst>
      <p:ext uri="{BB962C8B-B14F-4D97-AF65-F5344CB8AC3E}">
        <p14:creationId xmlns:p14="http://schemas.microsoft.com/office/powerpoint/2010/main" val="385000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6" name="Rectangle 6"/>
          <p:cNvSpPr>
            <a:spLocks noGrp="1" noChangeArrowheads="1"/>
          </p:cNvSpPr>
          <p:nvPr>
            <p:ph type="sldNum" sz="quarter" idx="12"/>
          </p:nvPr>
        </p:nvSpPr>
        <p:spPr>
          <a:ln/>
        </p:spPr>
        <p:txBody>
          <a:bodyPr/>
          <a:lstStyle>
            <a:lvl1pPr>
              <a:defRPr/>
            </a:lvl1pPr>
          </a:lstStyle>
          <a:p>
            <a:pPr>
              <a:defRPr/>
            </a:pPr>
            <a:fld id="{180933D2-9233-4435-8ACC-C1E5E9360443}" type="slidenum">
              <a:rPr lang="en-US"/>
              <a:pPr>
                <a:defRPr/>
              </a:pPr>
              <a:t>‹#›</a:t>
            </a:fld>
            <a:endParaRPr lang="en-US"/>
          </a:p>
        </p:txBody>
      </p:sp>
    </p:spTree>
    <p:extLst>
      <p:ext uri="{BB962C8B-B14F-4D97-AF65-F5344CB8AC3E}">
        <p14:creationId xmlns:p14="http://schemas.microsoft.com/office/powerpoint/2010/main" val="233062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6" name="Rectangle 6"/>
          <p:cNvSpPr>
            <a:spLocks noGrp="1" noChangeArrowheads="1"/>
          </p:cNvSpPr>
          <p:nvPr>
            <p:ph type="sldNum" sz="quarter" idx="12"/>
          </p:nvPr>
        </p:nvSpPr>
        <p:spPr>
          <a:ln/>
        </p:spPr>
        <p:txBody>
          <a:bodyPr/>
          <a:lstStyle>
            <a:lvl1pPr>
              <a:defRPr/>
            </a:lvl1pPr>
          </a:lstStyle>
          <a:p>
            <a:pPr>
              <a:defRPr/>
            </a:pPr>
            <a:fld id="{32C2EBCB-585D-499D-86DE-BB7D33C9D538}" type="slidenum">
              <a:rPr lang="en-US"/>
              <a:pPr>
                <a:defRPr/>
              </a:pPr>
              <a:t>‹#›</a:t>
            </a:fld>
            <a:endParaRPr lang="en-US"/>
          </a:p>
        </p:txBody>
      </p:sp>
    </p:spTree>
    <p:extLst>
      <p:ext uri="{BB962C8B-B14F-4D97-AF65-F5344CB8AC3E}">
        <p14:creationId xmlns:p14="http://schemas.microsoft.com/office/powerpoint/2010/main" val="330971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7" name="Rectangle 6"/>
          <p:cNvSpPr>
            <a:spLocks noGrp="1" noChangeArrowheads="1"/>
          </p:cNvSpPr>
          <p:nvPr>
            <p:ph type="sldNum" sz="quarter" idx="12"/>
          </p:nvPr>
        </p:nvSpPr>
        <p:spPr>
          <a:ln/>
        </p:spPr>
        <p:txBody>
          <a:bodyPr/>
          <a:lstStyle>
            <a:lvl1pPr>
              <a:defRPr/>
            </a:lvl1pPr>
          </a:lstStyle>
          <a:p>
            <a:pPr>
              <a:defRPr/>
            </a:pPr>
            <a:fld id="{B1D4DA67-4A38-4035-BD0E-BC53432BD780}" type="slidenum">
              <a:rPr lang="en-US"/>
              <a:pPr>
                <a:defRPr/>
              </a:pPr>
              <a:t>‹#›</a:t>
            </a:fld>
            <a:endParaRPr lang="en-US"/>
          </a:p>
        </p:txBody>
      </p:sp>
    </p:spTree>
    <p:extLst>
      <p:ext uri="{BB962C8B-B14F-4D97-AF65-F5344CB8AC3E}">
        <p14:creationId xmlns:p14="http://schemas.microsoft.com/office/powerpoint/2010/main" val="403862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9" name="Rectangle 6"/>
          <p:cNvSpPr>
            <a:spLocks noGrp="1" noChangeArrowheads="1"/>
          </p:cNvSpPr>
          <p:nvPr>
            <p:ph type="sldNum" sz="quarter" idx="12"/>
          </p:nvPr>
        </p:nvSpPr>
        <p:spPr>
          <a:ln/>
        </p:spPr>
        <p:txBody>
          <a:bodyPr/>
          <a:lstStyle>
            <a:lvl1pPr>
              <a:defRPr/>
            </a:lvl1pPr>
          </a:lstStyle>
          <a:p>
            <a:pPr>
              <a:defRPr/>
            </a:pPr>
            <a:fld id="{C8B7084D-1461-464E-879E-E17882781D85}" type="slidenum">
              <a:rPr lang="en-US"/>
              <a:pPr>
                <a:defRPr/>
              </a:pPr>
              <a:t>‹#›</a:t>
            </a:fld>
            <a:endParaRPr lang="en-US"/>
          </a:p>
        </p:txBody>
      </p:sp>
    </p:spTree>
    <p:extLst>
      <p:ext uri="{BB962C8B-B14F-4D97-AF65-F5344CB8AC3E}">
        <p14:creationId xmlns:p14="http://schemas.microsoft.com/office/powerpoint/2010/main" val="290691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5" name="Rectangle 6"/>
          <p:cNvSpPr>
            <a:spLocks noGrp="1" noChangeArrowheads="1"/>
          </p:cNvSpPr>
          <p:nvPr>
            <p:ph type="sldNum" sz="quarter" idx="12"/>
          </p:nvPr>
        </p:nvSpPr>
        <p:spPr>
          <a:ln/>
        </p:spPr>
        <p:txBody>
          <a:bodyPr/>
          <a:lstStyle>
            <a:lvl1pPr>
              <a:defRPr/>
            </a:lvl1pPr>
          </a:lstStyle>
          <a:p>
            <a:pPr>
              <a:defRPr/>
            </a:pPr>
            <a:fld id="{7AB2E4EA-EB7A-443A-83BC-0412F17E149F}" type="slidenum">
              <a:rPr lang="en-US"/>
              <a:pPr>
                <a:defRPr/>
              </a:pPr>
              <a:t>‹#›</a:t>
            </a:fld>
            <a:endParaRPr lang="en-US"/>
          </a:p>
        </p:txBody>
      </p:sp>
    </p:spTree>
    <p:extLst>
      <p:ext uri="{BB962C8B-B14F-4D97-AF65-F5344CB8AC3E}">
        <p14:creationId xmlns:p14="http://schemas.microsoft.com/office/powerpoint/2010/main" val="68427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4" name="Rectangle 6"/>
          <p:cNvSpPr>
            <a:spLocks noGrp="1" noChangeArrowheads="1"/>
          </p:cNvSpPr>
          <p:nvPr>
            <p:ph type="sldNum" sz="quarter" idx="12"/>
          </p:nvPr>
        </p:nvSpPr>
        <p:spPr>
          <a:ln/>
        </p:spPr>
        <p:txBody>
          <a:bodyPr/>
          <a:lstStyle>
            <a:lvl1pPr>
              <a:defRPr/>
            </a:lvl1pPr>
          </a:lstStyle>
          <a:p>
            <a:pPr>
              <a:defRPr/>
            </a:pPr>
            <a:fld id="{5F8B42C1-C9E1-49B0-A939-2C36D2AB513E}" type="slidenum">
              <a:rPr lang="en-US"/>
              <a:pPr>
                <a:defRPr/>
              </a:pPr>
              <a:t>‹#›</a:t>
            </a:fld>
            <a:endParaRPr lang="en-US"/>
          </a:p>
        </p:txBody>
      </p:sp>
    </p:spTree>
    <p:extLst>
      <p:ext uri="{BB962C8B-B14F-4D97-AF65-F5344CB8AC3E}">
        <p14:creationId xmlns:p14="http://schemas.microsoft.com/office/powerpoint/2010/main" val="22689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7" name="Rectangle 6"/>
          <p:cNvSpPr>
            <a:spLocks noGrp="1" noChangeArrowheads="1"/>
          </p:cNvSpPr>
          <p:nvPr>
            <p:ph type="sldNum" sz="quarter" idx="12"/>
          </p:nvPr>
        </p:nvSpPr>
        <p:spPr>
          <a:ln/>
        </p:spPr>
        <p:txBody>
          <a:bodyPr/>
          <a:lstStyle>
            <a:lvl1pPr>
              <a:defRPr/>
            </a:lvl1pPr>
          </a:lstStyle>
          <a:p>
            <a:pPr>
              <a:defRPr/>
            </a:pPr>
            <a:fld id="{2DBC9B1E-0631-43CD-9C6C-0A9282F8863F}" type="slidenum">
              <a:rPr lang="en-US"/>
              <a:pPr>
                <a:defRPr/>
              </a:pPr>
              <a:t>‹#›</a:t>
            </a:fld>
            <a:endParaRPr lang="en-US"/>
          </a:p>
        </p:txBody>
      </p:sp>
    </p:spTree>
    <p:extLst>
      <p:ext uri="{BB962C8B-B14F-4D97-AF65-F5344CB8AC3E}">
        <p14:creationId xmlns:p14="http://schemas.microsoft.com/office/powerpoint/2010/main" val="79791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Engineering 10, SJSU</a:t>
            </a:r>
          </a:p>
        </p:txBody>
      </p:sp>
      <p:sp>
        <p:nvSpPr>
          <p:cNvPr id="7" name="Rectangle 6"/>
          <p:cNvSpPr>
            <a:spLocks noGrp="1" noChangeArrowheads="1"/>
          </p:cNvSpPr>
          <p:nvPr>
            <p:ph type="sldNum" sz="quarter" idx="12"/>
          </p:nvPr>
        </p:nvSpPr>
        <p:spPr>
          <a:ln/>
        </p:spPr>
        <p:txBody>
          <a:bodyPr/>
          <a:lstStyle>
            <a:lvl1pPr>
              <a:defRPr/>
            </a:lvl1pPr>
          </a:lstStyle>
          <a:p>
            <a:pPr>
              <a:defRPr/>
            </a:pPr>
            <a:fld id="{9AB034E7-3E6A-4D83-BC62-479A299CB1B7}" type="slidenum">
              <a:rPr lang="en-US"/>
              <a:pPr>
                <a:defRPr/>
              </a:pPr>
              <a:t>‹#›</a:t>
            </a:fld>
            <a:endParaRPr lang="en-US"/>
          </a:p>
        </p:txBody>
      </p:sp>
    </p:spTree>
    <p:extLst>
      <p:ext uri="{BB962C8B-B14F-4D97-AF65-F5344CB8AC3E}">
        <p14:creationId xmlns:p14="http://schemas.microsoft.com/office/powerpoint/2010/main" val="56837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8F"/>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532563"/>
            <a:ext cx="2133600" cy="188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Arial" charset="0"/>
                <a:cs typeface="+mn-cs"/>
              </a:defRPr>
            </a:lvl1pPr>
          </a:lstStyle>
          <a:p>
            <a:pPr>
              <a:defRPr/>
            </a:pPr>
            <a:r>
              <a:rPr lang="en-US"/>
              <a:t>Ken Youssefi</a:t>
            </a:r>
          </a:p>
        </p:txBody>
      </p:sp>
      <p:sp>
        <p:nvSpPr>
          <p:cNvPr id="1029" name="Rectangle 5"/>
          <p:cNvSpPr>
            <a:spLocks noGrp="1" noChangeArrowheads="1"/>
          </p:cNvSpPr>
          <p:nvPr>
            <p:ph type="ftr" sz="quarter" idx="3"/>
          </p:nvPr>
        </p:nvSpPr>
        <p:spPr bwMode="auto">
          <a:xfrm>
            <a:off x="3124200" y="6492875"/>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00">
                <a:latin typeface="Arial" charset="0"/>
                <a:cs typeface="+mn-cs"/>
              </a:defRPr>
            </a:lvl1pPr>
          </a:lstStyle>
          <a:p>
            <a:pPr>
              <a:defRPr/>
            </a:pPr>
            <a:r>
              <a:rPr lang="en-US"/>
              <a:t>Engineering 10, SJSU</a:t>
            </a:r>
          </a:p>
        </p:txBody>
      </p:sp>
      <p:sp>
        <p:nvSpPr>
          <p:cNvPr id="1030" name="Rectangle 6"/>
          <p:cNvSpPr>
            <a:spLocks noGrp="1" noChangeArrowheads="1"/>
          </p:cNvSpPr>
          <p:nvPr>
            <p:ph type="sldNum" sz="quarter" idx="4"/>
          </p:nvPr>
        </p:nvSpPr>
        <p:spPr bwMode="auto">
          <a:xfrm>
            <a:off x="6553200" y="6480175"/>
            <a:ext cx="2133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cs typeface="+mn-cs"/>
              </a:defRPr>
            </a:lvl1pPr>
          </a:lstStyle>
          <a:p>
            <a:pPr>
              <a:defRPr/>
            </a:pPr>
            <a:fld id="{EC80711D-AE5B-4694-8DD4-928FB25C06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jpeg"/><Relationship Id="rId18" Type="http://schemas.openxmlformats.org/officeDocument/2006/relationships/image" Target="../media/image10.jpeg"/><Relationship Id="rId3" Type="http://schemas.openxmlformats.org/officeDocument/2006/relationships/hyperlink" Target="http://commons.wikimedia.org/wiki/Image:ISS_after_STS-117_in_June_2007.jpg" TargetMode="External"/><Relationship Id="rId21" Type="http://schemas.openxmlformats.org/officeDocument/2006/relationships/image" Target="../media/image12.jpeg"/><Relationship Id="rId7" Type="http://schemas.openxmlformats.org/officeDocument/2006/relationships/hyperlink" Target="http://images.google.com/imgres?imgurl=http://www.easternct.edu/depts/sustainenergy/education/pictures/solar.jpg&amp;imgrefurl=http://www.rightwingnews.com/mt331/2007/02/a_miniinterview_with_dennis_av.php?comments=show&amp;h=499&amp;w=400&amp;sz=53&amp;hl=en&amp;start=201&amp;tbnid=fyTFypqsysPpgM:&amp;tbnh=130&amp;tbnw=104&amp;prev=/images?q=solar+power&amp;start=200&amp;gbv=2&amp;ndsp=20&amp;svnum=10&amp;hl=en&amp;sa=N" TargetMode="External"/><Relationship Id="rId12" Type="http://schemas.openxmlformats.org/officeDocument/2006/relationships/hyperlink" Target="http://images.google.com/imgres?imgurl=http://www.originenergy.com.au/files/ClydeHydroPowerStation_update3.jpg&amp;imgrefurl=http://www.originenergy.com.au/corporateimages/&amp;h=2113&amp;w=2107&amp;sz=4741&amp;hl=en&amp;start=1&amp;um=1&amp;tbnid=NOTSAiD3xMEB0M:&amp;tbnh=150&amp;tbnw=150&amp;prev=/images?q=hydro+power&amp;svnum=10&amp;um=1&amp;hl=en&amp;sa=G" TargetMode="External"/><Relationship Id="rId17" Type="http://schemas.openxmlformats.org/officeDocument/2006/relationships/image" Target="../media/image9.jpeg"/><Relationship Id="rId25" Type="http://schemas.openxmlformats.org/officeDocument/2006/relationships/image" Target="../media/image14.jpeg"/><Relationship Id="rId2" Type="http://schemas.openxmlformats.org/officeDocument/2006/relationships/image" Target="../media/image1.jpeg"/><Relationship Id="rId16" Type="http://schemas.openxmlformats.org/officeDocument/2006/relationships/hyperlink" Target="http://images.google.com/imgres?imgurl=http://www.txucorp.com/responsibility/education/generation/images/hydr_pow.gif&amp;imgrefurl=http://www.txucorp.com/responsibility/education/generation/hydroelectric.aspx&amp;h=289&amp;w=387&amp;sz=13&amp;hl=en&amp;start=4&amp;tbnid=V3kTKUNmEZoVrM:&amp;tbnh=92&amp;tbnw=123&amp;prev=/images?q=hydro+power+plants&amp;gbv=2&amp;svnum=10&amp;hl=en" TargetMode="External"/><Relationship Id="rId20" Type="http://schemas.openxmlformats.org/officeDocument/2006/relationships/hyperlink" Target="http://images.google.com/imgres?imgurl=http://static.flickr.com/97/231158698_b6545c480c.jpg&amp;imgrefurl=http://sustainabledesignupdate.com/?m=200609&amp;h=459&amp;w=500&amp;sz=85&amp;hl=en&amp;start=31&amp;um=1&amp;tbnid=zS2Q2hAgWqUUcM:&amp;tbnh=119&amp;tbnw=130&amp;prev=/images?q=home+hydro+power&amp;start=20&amp;ndsp=20&amp;svnum=10&amp;um=1&amp;hl=en&amp;sa=N" TargetMode="Externa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jpeg"/><Relationship Id="rId24" Type="http://schemas.openxmlformats.org/officeDocument/2006/relationships/hyperlink" Target="http://images.google.com/imgres?imgurl=http://www.eventhorizonsolar.com/images/00EHlogo.jpg&amp;imgrefurl=http://www.eventhorizonsolar.com/&amp;h=603&amp;w=600&amp;sz=51&amp;hl=en&amp;start=512&amp;tbnid=Uh9Q6uBeFED16M:&amp;tbnh=135&amp;tbnw=134&amp;prev=/images?q=solar+power&amp;start=500&amp;gbv=2&amp;ndsp=20&amp;svnum=10&amp;hl=en&amp;sa=N" TargetMode="External"/><Relationship Id="rId5" Type="http://schemas.openxmlformats.org/officeDocument/2006/relationships/hyperlink" Target="http://images.google.com/imgres?imgurl=http://www.speedace.info/solar_cars/solar_car_images/Solar_Wing_front_Japanese_electric_powered_car.jpg&amp;imgrefurl=http://www.speedace.info/solar_cars.htm&amp;h=493&amp;w=753&amp;sz=32&amp;hl=en&amp;start=66&amp;tbnid=K2zq0axfOFVWtM:&amp;tbnh=93&amp;tbnw=142&amp;prev=/images?q=solar+power&amp;start=60&amp;gbv=2&amp;ndsp=20&amp;svnum=10&amp;hl=en&amp;sa=N" TargetMode="External"/><Relationship Id="rId15" Type="http://schemas.openxmlformats.org/officeDocument/2006/relationships/image" Target="../media/image8.jpeg"/><Relationship Id="rId23" Type="http://schemas.openxmlformats.org/officeDocument/2006/relationships/image" Target="../media/image13.jpeg"/><Relationship Id="rId10" Type="http://schemas.openxmlformats.org/officeDocument/2006/relationships/image" Target="../media/image5.jpeg"/><Relationship Id="rId19" Type="http://schemas.openxmlformats.org/officeDocument/2006/relationships/image" Target="../media/image11.jpeg"/><Relationship Id="rId4" Type="http://schemas.openxmlformats.org/officeDocument/2006/relationships/image" Target="../media/image2.jpeg"/><Relationship Id="rId9" Type="http://schemas.openxmlformats.org/officeDocument/2006/relationships/hyperlink" Target="http://images.google.com/imgres?imgurl=http://upload.wikimedia.org/wikipedia/commons/4/4c/Helios_in_flight.jpg&amp;imgrefurl=http://commons.wikimedia.org/wiki/Image:Helios_in_flight.jpg&amp;h=1974&amp;w=3000&amp;sz=3885&amp;hl=en&amp;start=285&amp;tbnid=w7p8IzsHmzgcpM:&amp;tbnh=99&amp;tbnw=150&amp;prev=/images?q=solar+power&amp;start=280&amp;gbv=2&amp;ndsp=20&amp;svnum=10&amp;hl=en&amp;sa=N" TargetMode="External"/><Relationship Id="rId14" Type="http://schemas.openxmlformats.org/officeDocument/2006/relationships/hyperlink" Target="http://images.google.com/imgres?imgurl=http://upload.wikimedia.org/wikipedia/commons/thumb/d/d9/Peltonturbine-1.jpg/440px-Peltonturbine-1.jpg&amp;imgrefurl=http://commons.wikimedia.org/wiki/Image:Peltonturbine-1.jpg&amp;h=600&amp;w=440&amp;sz=59&amp;hl=en&amp;start=267&amp;um=1&amp;tbnid=6COiGWkERrRmiM:&amp;tbnh=135&amp;tbnw=99&amp;prev=/images?q=hydro+power&amp;start=260&amp;ndsp=20&amp;svnum=10&amp;um=1&amp;hl=en&amp;sa=N" TargetMode="External"/><Relationship Id="rId22" Type="http://schemas.openxmlformats.org/officeDocument/2006/relationships/hyperlink" Target="http://images.google.com/imgres?imgurl=http://www.cenergia.org.pe/Img/Eolica1.jpg&amp;imgrefurl=http://www.cenergia.org.pe/eng/actionf.htm&amp;h=288&amp;w=300&amp;sz=26&amp;hl=en&amp;start=316&amp;um=1&amp;tbnid=lxssQxppx9Nl4M:&amp;tbnh=111&amp;tbnw=116&amp;prev=/images?q=hydro+power&amp;start=300&amp;ndsp=20&amp;svnum=10&amp;um=1&amp;hl=en&amp;sa=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carbonconcepts.co.uk/windpower/wind%20turbine%202.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source=images&amp;cd=&amp;cad=rja&amp;docid=A-eDlbFI-dPJ6M&amp;tbnid=DCdaRCAQTP47jM:&amp;ved=0CAgQjRwwAA&amp;url=http://www.ascentgroundschool.com/index.php/faa-references/14-pilots-handbook-of-aeronautical-knowledge-old-/127-chapter-2-principles-of-flight&amp;ei=HJE4Uq-sG6n-iQKqkIDoBw&amp;psig=AFQjCNEgP3yO4jn4zYTrRdHHgDAxlvXo2Q&amp;ust=1379525276490363"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hyperlink" Target="http://www.google.com/url?sa=i&amp;source=images&amp;cd=&amp;cad=rja&amp;docid=pmGn5BSs9X_hVM&amp;tbnid=YuvFWK6F7gjmPM:&amp;ved=0CAgQjRwwAA&amp;url=http://www.researchsupporttechnologies.com/boomerang_site/boomerang3.htm&amp;ei=XZE4UuDiCaWuiALh-IC4CQ&amp;psig=AFQjCNHWBIfwskoIv0BwDW3kWBxiEluoGg&amp;ust=137952534123665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Image:Mod-0_Wind_turbine.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nrel.gov/learning/re_wind.html?print" TargetMode="Externa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Image:IMG_0504.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4.png"/><Relationship Id="rId4" Type="http://schemas.openxmlformats.org/officeDocument/2006/relationships/oleObject" Target="../embeddings/Microsoft_Excel_97-2003_Worksheet1.xls"/></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2051"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205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E4317BF-F8D1-4975-BF80-789168C00671}" type="slidenum">
              <a:rPr lang="en-US" smtClean="0"/>
              <a:pPr eaLnBrk="1" hangingPunct="1">
                <a:defRPr/>
              </a:pPr>
              <a:t>1</a:t>
            </a:fld>
            <a:endParaRPr lang="en-US" smtClean="0"/>
          </a:p>
        </p:txBody>
      </p:sp>
      <p:sp>
        <p:nvSpPr>
          <p:cNvPr id="2053" name="Text Box 4"/>
          <p:cNvSpPr txBox="1">
            <a:spLocks noChangeArrowheads="1"/>
          </p:cNvSpPr>
          <p:nvPr/>
        </p:nvSpPr>
        <p:spPr bwMode="auto">
          <a:xfrm>
            <a:off x="1673225" y="52388"/>
            <a:ext cx="6400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b="1" i="1">
                <a:solidFill>
                  <a:srgbClr val="FF9900"/>
                </a:solidFill>
              </a:rPr>
              <a:t>Alternative Sources of Energy</a:t>
            </a:r>
          </a:p>
        </p:txBody>
      </p:sp>
      <p:pic>
        <p:nvPicPr>
          <p:cNvPr id="2054" name="Picture 13" descr="Solar expert HelioVolt gets $77 mil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763" y="3395663"/>
            <a:ext cx="211613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1" descr="120px-ISS_after_STS-117_in_June_2007">
            <a:hlinkClick r:id="rId3" tooltip="ISS after STS-117 in June 2007.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00" y="3089275"/>
            <a:ext cx="20764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3" descr="Solar_Wing_front_Japanese_electric_powered_ca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9963" y="695325"/>
            <a:ext cx="17653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4" descr="so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3038" y="479425"/>
            <a:ext cx="11525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5" descr="Helios_in_fligh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3063" y="1690688"/>
            <a:ext cx="22764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0"/>
          <p:cNvGrpSpPr>
            <a:grpSpLocks/>
          </p:cNvGrpSpPr>
          <p:nvPr/>
        </p:nvGrpSpPr>
        <p:grpSpPr bwMode="auto">
          <a:xfrm>
            <a:off x="290513" y="4125913"/>
            <a:ext cx="6826250" cy="2732087"/>
            <a:chOff x="183" y="2599"/>
            <a:chExt cx="4300" cy="1721"/>
          </a:xfrm>
        </p:grpSpPr>
        <p:pic>
          <p:nvPicPr>
            <p:cNvPr id="2068" name="Picture 48" descr="Picture of The Dalles Dam"/>
            <p:cNvPicPr>
              <a:picLocks noChangeAspect="1" noChangeArrowheads="1"/>
            </p:cNvPicPr>
            <p:nvPr/>
          </p:nvPicPr>
          <p:blipFill>
            <a:blip r:embed="rId11">
              <a:extLst>
                <a:ext uri="{28A0092B-C50C-407E-A947-70E740481C1C}">
                  <a14:useLocalDpi xmlns:a14="http://schemas.microsoft.com/office/drawing/2010/main" val="0"/>
                </a:ext>
              </a:extLst>
            </a:blip>
            <a:srcRect l="4666" t="4666" r="5167" b="13167"/>
            <a:stretch>
              <a:fillRect/>
            </a:stretch>
          </p:blipFill>
          <p:spPr bwMode="auto">
            <a:xfrm>
              <a:off x="1953" y="2599"/>
              <a:ext cx="1623" cy="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5" descr="ClydeHydroPowerStation_update3">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4" y="3281"/>
              <a:ext cx="103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1" descr="440px-Peltonturbine-1">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47" y="2897"/>
              <a:ext cx="594"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5" descr="hydr_pow">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3" y="3295"/>
              <a:ext cx="121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2" name="WordArt 107"/>
            <p:cNvSpPr>
              <a:spLocks noChangeArrowheads="1" noChangeShapeType="1" noTextEdit="1"/>
            </p:cNvSpPr>
            <p:nvPr/>
          </p:nvSpPr>
          <p:spPr bwMode="auto">
            <a:xfrm>
              <a:off x="1847" y="3742"/>
              <a:ext cx="1434" cy="336"/>
            </a:xfrm>
            <a:prstGeom prst="rect">
              <a:avLst/>
            </a:prstGeom>
          </p:spPr>
          <p:txBody>
            <a:bodyPr wrap="none" fromWordArt="1">
              <a:prstTxWarp prst="textDoubleWave1">
                <a:avLst>
                  <a:gd name="adj1" fmla="val 6500"/>
                  <a:gd name="adj2" fmla="val 0"/>
                </a:avLst>
              </a:prstTxWarp>
            </a:bodyPr>
            <a:lstStyle/>
            <a:p>
              <a:pPr algn="ctr"/>
              <a:r>
                <a:rPr lang="en-US" sz="2000" kern="10" spc="-200">
                  <a:ln w="12700">
                    <a:solidFill>
                      <a:srgbClr val="000099"/>
                    </a:solidFill>
                    <a:round/>
                    <a:headEnd/>
                    <a:tailEnd/>
                  </a:ln>
                  <a:solidFill>
                    <a:srgbClr val="33CCFF"/>
                  </a:solidFill>
                  <a:effectLst>
                    <a:outerShdw dist="125724" dir="18900000" algn="ctr" rotWithShape="0">
                      <a:srgbClr val="000099"/>
                    </a:outerShdw>
                  </a:effectLst>
                  <a:latin typeface="Impact"/>
                </a:rPr>
                <a:t>Hydro Power</a:t>
              </a:r>
            </a:p>
          </p:txBody>
        </p:sp>
      </p:grpSp>
      <p:sp>
        <p:nvSpPr>
          <p:cNvPr id="2060" name="WordArt 108"/>
          <p:cNvSpPr>
            <a:spLocks noChangeArrowheads="1" noChangeShapeType="1" noTextEdit="1"/>
          </p:cNvSpPr>
          <p:nvPr/>
        </p:nvSpPr>
        <p:spPr bwMode="auto">
          <a:xfrm>
            <a:off x="6657975" y="2316163"/>
            <a:ext cx="2228850" cy="466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Solar Power</a:t>
            </a:r>
          </a:p>
        </p:txBody>
      </p:sp>
      <p:grpSp>
        <p:nvGrpSpPr>
          <p:cNvPr id="3" name="Group 111"/>
          <p:cNvGrpSpPr>
            <a:grpSpLocks/>
          </p:cNvGrpSpPr>
          <p:nvPr/>
        </p:nvGrpSpPr>
        <p:grpSpPr bwMode="auto">
          <a:xfrm>
            <a:off x="176213" y="673100"/>
            <a:ext cx="3884612" cy="4262438"/>
            <a:chOff x="111" y="424"/>
            <a:chExt cx="2447" cy="2685"/>
          </a:xfrm>
        </p:grpSpPr>
        <p:pic>
          <p:nvPicPr>
            <p:cNvPr id="2062" name="Picture 50" descr="Photo of a string of large, three-bladed wind turbines next to an old barn on a farm."/>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3" y="424"/>
              <a:ext cx="117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52" descr="Photo of a large, three-bladed wind turbin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1" y="1975"/>
              <a:ext cx="906"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3" descr="231158698_b6545c480c">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29" y="1905"/>
              <a:ext cx="901"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93" descr="Eolica1">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65" y="705"/>
              <a:ext cx="821"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06" descr="00EHlogo">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54" y="1400"/>
              <a:ext cx="804"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WordArt 109" descr="Narrow vertical"/>
            <p:cNvSpPr>
              <a:spLocks noChangeArrowheads="1" noChangeShapeType="1" noTextEdit="1"/>
            </p:cNvSpPr>
            <p:nvPr/>
          </p:nvSpPr>
          <p:spPr bwMode="auto">
            <a:xfrm>
              <a:off x="187" y="1300"/>
              <a:ext cx="1381" cy="506"/>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Wind Power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8195"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819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4A3BC1-B10F-4D66-BE60-555CC9BF2538}" type="slidenum">
              <a:rPr lang="en-US" smtClean="0"/>
              <a:pPr eaLnBrk="1" hangingPunct="1">
                <a:defRPr/>
              </a:pPr>
              <a:t>10</a:t>
            </a:fld>
            <a:endParaRPr lang="en-US" smtClean="0"/>
          </a:p>
        </p:txBody>
      </p:sp>
      <p:sp>
        <p:nvSpPr>
          <p:cNvPr id="7175" name="Text Box 6"/>
          <p:cNvSpPr txBox="1">
            <a:spLocks noChangeArrowheads="1"/>
          </p:cNvSpPr>
          <p:nvPr/>
        </p:nvSpPr>
        <p:spPr bwMode="auto">
          <a:xfrm>
            <a:off x="342900" y="5560590"/>
            <a:ext cx="85931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600" dirty="0">
                <a:solidFill>
                  <a:srgbClr val="FFFF99"/>
                </a:solidFill>
              </a:rPr>
              <a:t>Conduct an internet search to obtain enough information to help you decide on the number, the profile and the angle of attack of the blade.</a:t>
            </a:r>
          </a:p>
        </p:txBody>
      </p:sp>
      <p:sp>
        <p:nvSpPr>
          <p:cNvPr id="11270" name="Rectangle 9"/>
          <p:cNvSpPr>
            <a:spLocks noChangeArrowheads="1"/>
          </p:cNvSpPr>
          <p:nvPr/>
        </p:nvSpPr>
        <p:spPr bwMode="auto">
          <a:xfrm>
            <a:off x="2532063" y="704850"/>
            <a:ext cx="4048125"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600" i="1">
                <a:solidFill>
                  <a:srgbClr val="FFFF00"/>
                </a:solidFill>
              </a:rPr>
              <a:t>Blade Length</a:t>
            </a:r>
            <a:r>
              <a:rPr lang="en-US" altLang="en-US" sz="2600">
                <a:solidFill>
                  <a:srgbClr val="FFFF00"/>
                </a:solidFill>
              </a:rPr>
              <a:t> </a:t>
            </a:r>
          </a:p>
          <a:p>
            <a:pPr algn="ctr">
              <a:spcBef>
                <a:spcPct val="0"/>
              </a:spcBef>
              <a:buFontTx/>
              <a:buNone/>
            </a:pPr>
            <a:r>
              <a:rPr lang="en-US" altLang="en-US" sz="2600" i="1">
                <a:solidFill>
                  <a:srgbClr val="FFFF00"/>
                </a:solidFill>
              </a:rPr>
              <a:t>Blade Number</a:t>
            </a:r>
            <a:r>
              <a:rPr lang="en-US" altLang="en-US" sz="2600">
                <a:solidFill>
                  <a:srgbClr val="FFFF00"/>
                </a:solidFill>
              </a:rPr>
              <a:t> </a:t>
            </a:r>
          </a:p>
          <a:p>
            <a:pPr algn="ctr">
              <a:spcBef>
                <a:spcPct val="0"/>
              </a:spcBef>
              <a:buFontTx/>
              <a:buNone/>
            </a:pPr>
            <a:r>
              <a:rPr lang="en-US" altLang="en-US" sz="2600" i="1">
                <a:solidFill>
                  <a:srgbClr val="FFFF00"/>
                </a:solidFill>
              </a:rPr>
              <a:t>Blade Pitch</a:t>
            </a:r>
            <a:r>
              <a:rPr lang="en-US" altLang="en-US" sz="2600">
                <a:solidFill>
                  <a:srgbClr val="FFFF00"/>
                </a:solidFill>
              </a:rPr>
              <a:t> </a:t>
            </a:r>
          </a:p>
          <a:p>
            <a:pPr algn="ctr">
              <a:spcBef>
                <a:spcPct val="0"/>
              </a:spcBef>
              <a:buFontTx/>
              <a:buNone/>
            </a:pPr>
            <a:r>
              <a:rPr lang="en-US" altLang="en-US" sz="2600" i="1">
                <a:solidFill>
                  <a:srgbClr val="FFFF00"/>
                </a:solidFill>
              </a:rPr>
              <a:t>Blade Shape (profile)</a:t>
            </a:r>
            <a:r>
              <a:rPr lang="en-US" altLang="en-US" sz="2600">
                <a:solidFill>
                  <a:srgbClr val="FFFF00"/>
                </a:solidFill>
              </a:rPr>
              <a:t> </a:t>
            </a:r>
          </a:p>
          <a:p>
            <a:pPr algn="ctr">
              <a:spcBef>
                <a:spcPct val="0"/>
              </a:spcBef>
              <a:buFontTx/>
              <a:buNone/>
            </a:pPr>
            <a:r>
              <a:rPr lang="en-US" altLang="en-US" sz="2600" i="1">
                <a:solidFill>
                  <a:srgbClr val="FFFF00"/>
                </a:solidFill>
              </a:rPr>
              <a:t>Blade Materials (weight)</a:t>
            </a:r>
            <a:r>
              <a:rPr lang="en-US" altLang="en-US" sz="2600">
                <a:solidFill>
                  <a:srgbClr val="FFFF00"/>
                </a:solidFill>
              </a:rPr>
              <a:t> </a:t>
            </a:r>
          </a:p>
        </p:txBody>
      </p:sp>
      <p:sp>
        <p:nvSpPr>
          <p:cNvPr id="11271" name="Text Box 10"/>
          <p:cNvSpPr txBox="1">
            <a:spLocks noChangeArrowheads="1"/>
          </p:cNvSpPr>
          <p:nvPr/>
        </p:nvSpPr>
        <p:spPr bwMode="auto">
          <a:xfrm>
            <a:off x="2620963" y="100013"/>
            <a:ext cx="454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800" b="1" i="1">
                <a:solidFill>
                  <a:srgbClr val="FF9900"/>
                </a:solidFill>
              </a:rPr>
              <a:t>Rotor Blade Variables</a:t>
            </a:r>
          </a:p>
        </p:txBody>
      </p:sp>
      <p:grpSp>
        <p:nvGrpSpPr>
          <p:cNvPr id="2" name="Group 11"/>
          <p:cNvGrpSpPr>
            <a:grpSpLocks/>
          </p:cNvGrpSpPr>
          <p:nvPr/>
        </p:nvGrpSpPr>
        <p:grpSpPr bwMode="auto">
          <a:xfrm>
            <a:off x="995363" y="3366665"/>
            <a:ext cx="6858000" cy="2022475"/>
            <a:chOff x="995608" y="2936734"/>
            <a:chExt cx="6858000" cy="2022763"/>
          </a:xfrm>
        </p:grpSpPr>
        <p:sp>
          <p:nvSpPr>
            <p:cNvPr id="11273" name="Text Box 4"/>
            <p:cNvSpPr txBox="1">
              <a:spLocks noChangeArrowheads="1"/>
            </p:cNvSpPr>
            <p:nvPr/>
          </p:nvSpPr>
          <p:spPr bwMode="auto">
            <a:xfrm>
              <a:off x="1609725" y="3740150"/>
              <a:ext cx="6054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800">
                  <a:solidFill>
                    <a:srgbClr val="FFFF00"/>
                  </a:solidFill>
                </a:rPr>
                <a:t>What should be the angle of attack?</a:t>
              </a:r>
            </a:p>
          </p:txBody>
        </p:sp>
        <p:sp>
          <p:nvSpPr>
            <p:cNvPr id="11274" name="Text Box 5"/>
            <p:cNvSpPr txBox="1">
              <a:spLocks noChangeArrowheads="1"/>
            </p:cNvSpPr>
            <p:nvPr/>
          </p:nvSpPr>
          <p:spPr bwMode="auto">
            <a:xfrm>
              <a:off x="1670050" y="2995613"/>
              <a:ext cx="6062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800">
                  <a:solidFill>
                    <a:srgbClr val="FFFF00"/>
                  </a:solidFill>
                </a:rPr>
                <a:t>What should be the blade profile?</a:t>
              </a:r>
            </a:p>
          </p:txBody>
        </p:sp>
        <p:sp>
          <p:nvSpPr>
            <p:cNvPr id="11275" name="Text Box 8"/>
            <p:cNvSpPr txBox="1">
              <a:spLocks noChangeArrowheads="1"/>
            </p:cNvSpPr>
            <p:nvPr/>
          </p:nvSpPr>
          <p:spPr bwMode="auto">
            <a:xfrm>
              <a:off x="2362200" y="4421188"/>
              <a:ext cx="4897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800">
                  <a:solidFill>
                    <a:srgbClr val="FFFF00"/>
                  </a:solidFill>
                </a:rPr>
                <a:t>How many blades to use?</a:t>
              </a:r>
            </a:p>
          </p:txBody>
        </p:sp>
        <p:sp>
          <p:nvSpPr>
            <p:cNvPr id="11276" name="Rectangle 10"/>
            <p:cNvSpPr>
              <a:spLocks noChangeArrowheads="1"/>
            </p:cNvSpPr>
            <p:nvPr/>
          </p:nvSpPr>
          <p:spPr bwMode="auto">
            <a:xfrm>
              <a:off x="995608" y="2936734"/>
              <a:ext cx="6858000" cy="2022763"/>
            </a:xfrm>
            <a:prstGeom prst="rect">
              <a:avLst/>
            </a:prstGeom>
            <a:solidFill>
              <a:srgbClr val="FF0000">
                <a:alpha val="20000"/>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sp>
        <p:nvSpPr>
          <p:cNvPr id="3" name="TextBox 2"/>
          <p:cNvSpPr txBox="1"/>
          <p:nvPr/>
        </p:nvSpPr>
        <p:spPr>
          <a:xfrm>
            <a:off x="886691" y="2812473"/>
            <a:ext cx="7439891" cy="461665"/>
          </a:xfrm>
          <a:prstGeom prst="rect">
            <a:avLst/>
          </a:prstGeom>
          <a:noFill/>
        </p:spPr>
        <p:txBody>
          <a:bodyPr wrap="square" rtlCol="0">
            <a:spAutoFit/>
          </a:bodyPr>
          <a:lstStyle/>
          <a:p>
            <a:r>
              <a:rPr lang="en-US" sz="2400" dirty="0" smtClean="0">
                <a:solidFill>
                  <a:schemeClr val="bg1"/>
                </a:solidFill>
              </a:rPr>
              <a:t>For our class, we have control over three parameters</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additive="base">
                                        <p:cTn id="19" dur="500" fill="hold"/>
                                        <p:tgtEl>
                                          <p:spTgt spid="7175"/>
                                        </p:tgtEl>
                                        <p:attrNameLst>
                                          <p:attrName>ppt_x</p:attrName>
                                        </p:attrNameLst>
                                      </p:cBhvr>
                                      <p:tavLst>
                                        <p:tav tm="0">
                                          <p:val>
                                            <p:strVal val="#ppt_x"/>
                                          </p:val>
                                        </p:tav>
                                        <p:tav tm="100000">
                                          <p:val>
                                            <p:strVal val="#ppt_x"/>
                                          </p:val>
                                        </p:tav>
                                      </p:tavLst>
                                    </p:anim>
                                    <p:anim calcmode="lin" valueType="num">
                                      <p:cBhvr additive="base">
                                        <p:cTn id="20"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9219"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9220"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0C92F52-EDED-4466-BEC5-B4E39AF105EF}" type="slidenum">
              <a:rPr lang="en-US" smtClean="0"/>
              <a:pPr eaLnBrk="1" hangingPunct="1">
                <a:defRPr/>
              </a:pPr>
              <a:t>11</a:t>
            </a:fld>
            <a:endParaRPr lang="en-US" smtClean="0"/>
          </a:p>
        </p:txBody>
      </p:sp>
      <p:sp>
        <p:nvSpPr>
          <p:cNvPr id="12293" name="Rectangle 4"/>
          <p:cNvSpPr>
            <a:spLocks noGrp="1" noChangeArrowheads="1"/>
          </p:cNvSpPr>
          <p:nvPr>
            <p:ph type="title"/>
          </p:nvPr>
        </p:nvSpPr>
        <p:spPr>
          <a:xfrm>
            <a:off x="457200" y="-15875"/>
            <a:ext cx="8229600" cy="715963"/>
          </a:xfrm>
        </p:spPr>
        <p:txBody>
          <a:bodyPr/>
          <a:lstStyle/>
          <a:p>
            <a:pPr eaLnBrk="1" hangingPunct="1"/>
            <a:r>
              <a:rPr lang="en-US" altLang="en-US" sz="2800" b="1" i="1" smtClean="0">
                <a:solidFill>
                  <a:srgbClr val="FF9900"/>
                </a:solidFill>
              </a:rPr>
              <a:t>Wind Turbine</a:t>
            </a:r>
          </a:p>
        </p:txBody>
      </p:sp>
      <p:sp>
        <p:nvSpPr>
          <p:cNvPr id="12294" name="Rectangle 5"/>
          <p:cNvSpPr>
            <a:spLocks noChangeArrowheads="1"/>
          </p:cNvSpPr>
          <p:nvPr/>
        </p:nvSpPr>
        <p:spPr bwMode="auto">
          <a:xfrm>
            <a:off x="346075" y="1885950"/>
            <a:ext cx="41243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dirty="0">
                <a:solidFill>
                  <a:srgbClr val="FFFF00"/>
                </a:solidFill>
              </a:rPr>
              <a:t>For the drag design, the wind literally pushes the blades out of the way. Drag powered wind turbines are characterized by </a:t>
            </a:r>
            <a:r>
              <a:rPr lang="en-US" altLang="en-US" sz="2000" dirty="0">
                <a:solidFill>
                  <a:schemeClr val="bg1"/>
                </a:solidFill>
              </a:rPr>
              <a:t>slower rotational speeds and high torque capabilities</a:t>
            </a:r>
            <a:r>
              <a:rPr lang="en-US" altLang="en-US" sz="2000" dirty="0">
                <a:solidFill>
                  <a:srgbClr val="FFFF00"/>
                </a:solidFill>
              </a:rPr>
              <a:t>. They are useful for the pumping, sawing or grinding work that Dutch, farm and similar "work-horse" windmills perform. A farm-type windmill must develop high torque at start-up in order to pump, or lift, water from a deep well.</a:t>
            </a:r>
            <a:r>
              <a:rPr lang="en-US" altLang="en-US" sz="2000" dirty="0"/>
              <a:t> </a:t>
            </a:r>
          </a:p>
        </p:txBody>
      </p:sp>
      <p:sp>
        <p:nvSpPr>
          <p:cNvPr id="12295" name="Rectangle 7"/>
          <p:cNvSpPr>
            <a:spLocks noChangeArrowheads="1"/>
          </p:cNvSpPr>
          <p:nvPr/>
        </p:nvSpPr>
        <p:spPr bwMode="auto">
          <a:xfrm>
            <a:off x="369888" y="1316038"/>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a:solidFill>
                  <a:srgbClr val="FF9900"/>
                </a:solidFill>
              </a:rPr>
              <a:t>Drag Design</a:t>
            </a:r>
            <a:endParaRPr lang="en-US" altLang="en-US" sz="2400" i="1">
              <a:solidFill>
                <a:srgbClr val="FF9900"/>
              </a:solidFill>
            </a:endParaRPr>
          </a:p>
        </p:txBody>
      </p:sp>
      <p:sp>
        <p:nvSpPr>
          <p:cNvPr id="12296" name="Text Box 10"/>
          <p:cNvSpPr txBox="1">
            <a:spLocks noChangeArrowheads="1"/>
          </p:cNvSpPr>
          <p:nvPr/>
        </p:nvSpPr>
        <p:spPr bwMode="auto">
          <a:xfrm>
            <a:off x="533400" y="561975"/>
            <a:ext cx="8258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solidFill>
                  <a:schemeClr val="bg1"/>
                </a:solidFill>
              </a:rPr>
              <a:t>Blade designs operate on either the principle of </a:t>
            </a:r>
            <a:r>
              <a:rPr lang="en-US" altLang="en-US" sz="2600">
                <a:solidFill>
                  <a:srgbClr val="FFFF00"/>
                </a:solidFill>
              </a:rPr>
              <a:t>drag or lift</a:t>
            </a:r>
            <a:r>
              <a:rPr lang="en-US" altLang="en-US" sz="1800">
                <a:solidFill>
                  <a:schemeClr val="bg1"/>
                </a:solidFill>
              </a:rPr>
              <a:t>.</a:t>
            </a:r>
          </a:p>
        </p:txBody>
      </p:sp>
      <p:pic>
        <p:nvPicPr>
          <p:cNvPr id="12297" name="Picture 12"/>
          <p:cNvPicPr>
            <a:picLocks noChangeAspect="1" noChangeArrowheads="1"/>
          </p:cNvPicPr>
          <p:nvPr/>
        </p:nvPicPr>
        <p:blipFill>
          <a:blip r:embed="rId3">
            <a:lum bright="10000" contrast="40000"/>
            <a:extLst>
              <a:ext uri="{28A0092B-C50C-407E-A947-70E740481C1C}">
                <a14:useLocalDpi xmlns:a14="http://schemas.microsoft.com/office/drawing/2010/main" val="0"/>
              </a:ext>
            </a:extLst>
          </a:blip>
          <a:srcRect r="961"/>
          <a:stretch>
            <a:fillRect/>
          </a:stretch>
        </p:blipFill>
        <p:spPr bwMode="auto">
          <a:xfrm>
            <a:off x="4475163" y="1068388"/>
            <a:ext cx="457835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5400"/>
            <a:ext cx="8229600" cy="971550"/>
          </a:xfrm>
        </p:spPr>
        <p:txBody>
          <a:bodyPr/>
          <a:lstStyle/>
          <a:p>
            <a:r>
              <a:rPr lang="en-US" altLang="en-US" sz="3200" smtClean="0">
                <a:solidFill>
                  <a:srgbClr val="FFC000"/>
                </a:solidFill>
              </a:rPr>
              <a:t>Wind Turbine Design using Drag Principle</a:t>
            </a:r>
          </a:p>
        </p:txBody>
      </p:sp>
      <p:sp>
        <p:nvSpPr>
          <p:cNvPr id="10243"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10244"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10245"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B1D7AFF-ADE9-46C2-9061-CE57F5ACD134}" type="slidenum">
              <a:rPr lang="en-US" smtClean="0"/>
              <a:pPr eaLnBrk="1" hangingPunct="1">
                <a:defRPr/>
              </a:pPr>
              <a:t>12</a:t>
            </a:fld>
            <a:endParaRPr lang="en-US" smtClean="0"/>
          </a:p>
        </p:txBody>
      </p:sp>
      <p:pic>
        <p:nvPicPr>
          <p:cNvPr id="13318" name="Picture 14" descr="http://farm5.static.flickr.com/4006/4190476538_586fd1c243_z.jpg"/>
          <p:cNvPicPr>
            <a:picLocks noChangeAspect="1" noChangeArrowheads="1"/>
          </p:cNvPicPr>
          <p:nvPr/>
        </p:nvPicPr>
        <p:blipFill>
          <a:blip r:embed="rId2">
            <a:extLst>
              <a:ext uri="{28A0092B-C50C-407E-A947-70E740481C1C}">
                <a14:useLocalDpi xmlns:a14="http://schemas.microsoft.com/office/drawing/2010/main" val="0"/>
              </a:ext>
            </a:extLst>
          </a:blip>
          <a:srcRect l="16451" r="22993"/>
          <a:stretch>
            <a:fillRect/>
          </a:stretch>
        </p:blipFill>
        <p:spPr bwMode="auto">
          <a:xfrm>
            <a:off x="706438" y="4286250"/>
            <a:ext cx="211931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2" descr="http://t0.gstatic.com/images?q=tbn:ANd9GcReW-ASiLUZ_OgP3plp2hu1rzQZCWPKBSjpIragIm2ylNkETH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1079500"/>
            <a:ext cx="19431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 descr="http://www.carbonconcepts.co.uk/windpower/wind%20turbine%20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b="5167"/>
          <a:stretch>
            <a:fillRect/>
          </a:stretch>
        </p:blipFill>
        <p:spPr bwMode="auto">
          <a:xfrm>
            <a:off x="6535738" y="3640138"/>
            <a:ext cx="22098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6" descr="http://t3.gstatic.com/images?q=tbn:ANd9GcSXVLCiInqyAsFC80u1WyqTHPwMpVEHphZUKFLrePKwUIKkj1H9tg"/>
          <p:cNvPicPr>
            <a:picLocks noChangeAspect="1" noChangeArrowheads="1"/>
          </p:cNvPicPr>
          <p:nvPr/>
        </p:nvPicPr>
        <p:blipFill>
          <a:blip r:embed="rId6">
            <a:extLst>
              <a:ext uri="{28A0092B-C50C-407E-A947-70E740481C1C}">
                <a14:useLocalDpi xmlns:a14="http://schemas.microsoft.com/office/drawing/2010/main" val="0"/>
              </a:ext>
            </a:extLst>
          </a:blip>
          <a:srcRect l="7417" r="5511"/>
          <a:stretch>
            <a:fillRect/>
          </a:stretch>
        </p:blipFill>
        <p:spPr bwMode="auto">
          <a:xfrm>
            <a:off x="554038" y="1149350"/>
            <a:ext cx="2411412"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a_IWT_bike_frame-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5513" y="2000250"/>
            <a:ext cx="2589212"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11267"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11268"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48726-71D2-41CA-9428-031F07CEA998}" type="slidenum">
              <a:rPr lang="en-US" smtClean="0"/>
              <a:pPr eaLnBrk="1" hangingPunct="1">
                <a:defRPr/>
              </a:pPr>
              <a:t>13</a:t>
            </a:fld>
            <a:endParaRPr lang="en-US" smtClean="0"/>
          </a:p>
        </p:txBody>
      </p:sp>
      <p:sp>
        <p:nvSpPr>
          <p:cNvPr id="14341" name="Rectangle 6"/>
          <p:cNvSpPr>
            <a:spLocks noChangeArrowheads="1"/>
          </p:cNvSpPr>
          <p:nvPr/>
        </p:nvSpPr>
        <p:spPr bwMode="auto">
          <a:xfrm>
            <a:off x="285750" y="612775"/>
            <a:ext cx="8788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FF00"/>
                </a:solidFill>
              </a:rPr>
              <a:t>The lift blade design employs the same principle that enables airplanes, kites and birds to fly. The blade is essentially an airfoil, or wing. When air flows past the blade, a wind speed and pressure differential is created between the upper and lower blade surfaces. When blades are attached to a central axis, like a wind turbine rotor, the lift is translated into rotational motion. Lift-powered wind turbines have much higher rotational speeds than drag types and therefore are well suited for electricity generation. </a:t>
            </a:r>
          </a:p>
        </p:txBody>
      </p:sp>
      <p:sp>
        <p:nvSpPr>
          <p:cNvPr id="14342" name="Rectangle 7"/>
          <p:cNvSpPr>
            <a:spLocks noChangeArrowheads="1"/>
          </p:cNvSpPr>
          <p:nvPr/>
        </p:nvSpPr>
        <p:spPr bwMode="auto">
          <a:xfrm>
            <a:off x="371475" y="76200"/>
            <a:ext cx="177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a:solidFill>
                  <a:srgbClr val="FF9900"/>
                </a:solidFill>
              </a:rPr>
              <a:t>Lift Design</a:t>
            </a:r>
          </a:p>
        </p:txBody>
      </p:sp>
      <p:pic>
        <p:nvPicPr>
          <p:cNvPr id="88073" name="Picture 9" descr="wind-power-wind-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0" y="3165475"/>
            <a:ext cx="3038475"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0"/>
          <p:cNvPicPr>
            <a:picLocks noChangeAspect="1" noChangeArrowheads="1"/>
          </p:cNvPicPr>
          <p:nvPr/>
        </p:nvPicPr>
        <p:blipFill>
          <a:blip r:embed="rId3">
            <a:extLst>
              <a:ext uri="{28A0092B-C50C-407E-A947-70E740481C1C}">
                <a14:useLocalDpi xmlns:a14="http://schemas.microsoft.com/office/drawing/2010/main" val="0"/>
              </a:ext>
            </a:extLst>
          </a:blip>
          <a:srcRect t="6261"/>
          <a:stretch>
            <a:fillRect/>
          </a:stretch>
        </p:blipFill>
        <p:spPr bwMode="auto">
          <a:xfrm>
            <a:off x="134938" y="2978150"/>
            <a:ext cx="5795962"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descr="wem-07_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475" y="5249863"/>
            <a:ext cx="2630488"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itle 1"/>
          <p:cNvSpPr>
            <a:spLocks noGrp="1"/>
          </p:cNvSpPr>
          <p:nvPr>
            <p:ph type="title"/>
          </p:nvPr>
        </p:nvSpPr>
        <p:spPr/>
        <p:txBody>
          <a:bodyPr/>
          <a:lstStyle/>
          <a:p>
            <a:endParaRPr lang="en-US" altLang="en-US" smtClean="0"/>
          </a:p>
        </p:txBody>
      </p:sp>
      <p:sp>
        <p:nvSpPr>
          <p:cNvPr id="14347" name="TextBox 2"/>
          <p:cNvSpPr txBox="1">
            <a:spLocks noChangeArrowheads="1"/>
          </p:cNvSpPr>
          <p:nvPr/>
        </p:nvSpPr>
        <p:spPr bwMode="auto">
          <a:xfrm>
            <a:off x="193675" y="3684588"/>
            <a:ext cx="2827338"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b="1"/>
              <a:t>Same amount of air travels further creating lower pressure</a:t>
            </a:r>
          </a:p>
        </p:txBody>
      </p:sp>
      <p:sp>
        <p:nvSpPr>
          <p:cNvPr id="14348" name="TextBox 12"/>
          <p:cNvSpPr txBox="1">
            <a:spLocks noChangeArrowheads="1"/>
          </p:cNvSpPr>
          <p:nvPr/>
        </p:nvSpPr>
        <p:spPr bwMode="auto">
          <a:xfrm>
            <a:off x="152400" y="5111750"/>
            <a:ext cx="2813050"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b="1"/>
              <a:t>Same amount of air travels shorter distance creating lower pressure</a:t>
            </a:r>
          </a:p>
        </p:txBody>
      </p:sp>
      <p:sp>
        <p:nvSpPr>
          <p:cNvPr id="14349" name="TextBox 13"/>
          <p:cNvSpPr txBox="1">
            <a:spLocks noChangeArrowheads="1"/>
          </p:cNvSpPr>
          <p:nvPr/>
        </p:nvSpPr>
        <p:spPr bwMode="auto">
          <a:xfrm>
            <a:off x="5292725" y="4337050"/>
            <a:ext cx="498475" cy="31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b="1"/>
              <a:t>Air</a:t>
            </a:r>
          </a:p>
        </p:txBody>
      </p:sp>
      <p:sp>
        <p:nvSpPr>
          <p:cNvPr id="14350" name="TextBox 14"/>
          <p:cNvSpPr txBox="1">
            <a:spLocks noChangeArrowheads="1"/>
          </p:cNvSpPr>
          <p:nvPr/>
        </p:nvSpPr>
        <p:spPr bwMode="auto">
          <a:xfrm>
            <a:off x="3976688" y="3089275"/>
            <a:ext cx="1952625"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b="1"/>
              <a:t>Relative pressure difference causing lift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8073"/>
                                        </p:tgtEl>
                                        <p:attrNameLst>
                                          <p:attrName>style.visibility</p:attrName>
                                        </p:attrNameLst>
                                      </p:cBhvr>
                                      <p:to>
                                        <p:strVal val="visible"/>
                                      </p:to>
                                    </p:set>
                                    <p:anim calcmode="lin" valueType="num">
                                      <p:cBhvr>
                                        <p:cTn id="7" dur="2000" fill="hold"/>
                                        <p:tgtEl>
                                          <p:spTgt spid="88073"/>
                                        </p:tgtEl>
                                        <p:attrNameLst>
                                          <p:attrName>ppt_w</p:attrName>
                                        </p:attrNameLst>
                                      </p:cBhvr>
                                      <p:tavLst>
                                        <p:tav tm="0">
                                          <p:val>
                                            <p:fltVal val="0"/>
                                          </p:val>
                                        </p:tav>
                                        <p:tav tm="100000">
                                          <p:val>
                                            <p:strVal val="#ppt_w"/>
                                          </p:val>
                                        </p:tav>
                                      </p:tavLst>
                                    </p:anim>
                                    <p:anim calcmode="lin" valueType="num">
                                      <p:cBhvr>
                                        <p:cTn id="8" dur="2000" fill="hold"/>
                                        <p:tgtEl>
                                          <p:spTgt spid="88073"/>
                                        </p:tgtEl>
                                        <p:attrNameLst>
                                          <p:attrName>ppt_h</p:attrName>
                                        </p:attrNameLst>
                                      </p:cBhvr>
                                      <p:tavLst>
                                        <p:tav tm="0">
                                          <p:val>
                                            <p:fltVal val="0"/>
                                          </p:val>
                                        </p:tav>
                                        <p:tav tm="100000">
                                          <p:val>
                                            <p:strVal val="#ppt_h"/>
                                          </p:val>
                                        </p:tav>
                                      </p:tavLst>
                                    </p:anim>
                                    <p:animEffect transition="in" filter="fade">
                                      <p:cBhvr>
                                        <p:cTn id="9" dur="2000"/>
                                        <p:tgtEl>
                                          <p:spTgt spid="88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Ken Youssefi</a:t>
            </a:r>
            <a:endParaRPr lang="en-US"/>
          </a:p>
        </p:txBody>
      </p:sp>
      <p:sp>
        <p:nvSpPr>
          <p:cNvPr id="3" name="Footer Placeholder 2"/>
          <p:cNvSpPr>
            <a:spLocks noGrp="1"/>
          </p:cNvSpPr>
          <p:nvPr>
            <p:ph type="ftr" sz="quarter" idx="11"/>
          </p:nvPr>
        </p:nvSpPr>
        <p:spPr/>
        <p:txBody>
          <a:bodyPr/>
          <a:lstStyle/>
          <a:p>
            <a:pPr>
              <a:defRPr/>
            </a:pPr>
            <a:r>
              <a:rPr lang="en-US" smtClean="0"/>
              <a:t>Engineering 10, SJSU</a:t>
            </a:r>
            <a:endParaRPr lang="en-US"/>
          </a:p>
        </p:txBody>
      </p:sp>
      <p:sp>
        <p:nvSpPr>
          <p:cNvPr id="4" name="Slide Number Placeholder 3"/>
          <p:cNvSpPr>
            <a:spLocks noGrp="1"/>
          </p:cNvSpPr>
          <p:nvPr>
            <p:ph type="sldNum" sz="quarter" idx="12"/>
          </p:nvPr>
        </p:nvSpPr>
        <p:spPr/>
        <p:txBody>
          <a:bodyPr/>
          <a:lstStyle/>
          <a:p>
            <a:pPr>
              <a:defRPr/>
            </a:pPr>
            <a:fld id="{9767AC89-272F-42DD-9D36-AB9B47D6B8C0}" type="slidenum">
              <a:rPr lang="en-US" smtClean="0"/>
              <a:pPr>
                <a:defRPr/>
              </a:pPr>
              <a:t>14</a:t>
            </a:fld>
            <a:endParaRPr lang="en-US"/>
          </a:p>
        </p:txBody>
      </p:sp>
      <p:pic>
        <p:nvPicPr>
          <p:cNvPr id="15365" name="Picture 2" descr="http://www.ascentgroundschool.com/images/stories/PHAK_images/PHAK_Chapter_2_img_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089" b="8476"/>
          <a:stretch>
            <a:fillRect/>
          </a:stretch>
        </p:blipFill>
        <p:spPr bwMode="auto">
          <a:xfrm>
            <a:off x="430213" y="1039813"/>
            <a:ext cx="8278812"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xfrm>
            <a:off x="-484188" y="6546850"/>
            <a:ext cx="2133601" cy="1889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12291"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1229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712062B-7443-49BB-BFE3-F0304A9ED1E2}" type="slidenum">
              <a:rPr lang="en-US" smtClean="0"/>
              <a:pPr eaLnBrk="1" hangingPunct="1">
                <a:defRPr/>
              </a:pPr>
              <a:t>15</a:t>
            </a:fld>
            <a:endParaRPr lang="en-US" smtClean="0"/>
          </a:p>
        </p:txBody>
      </p:sp>
      <p:graphicFrame>
        <p:nvGraphicFramePr>
          <p:cNvPr id="11277" name="Group 13"/>
          <p:cNvGraphicFramePr>
            <a:graphicFrameLocks noGrp="1"/>
          </p:cNvGraphicFramePr>
          <p:nvPr/>
        </p:nvGraphicFramePr>
        <p:xfrm>
          <a:off x="4481513" y="3170238"/>
          <a:ext cx="207962" cy="517538"/>
        </p:xfrm>
        <a:graphic>
          <a:graphicData uri="http://schemas.openxmlformats.org/drawingml/2006/table">
            <a:tbl>
              <a:tblPr/>
              <a:tblGrid>
                <a:gridCol w="207962"/>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1281" marR="91281" marT="45409" marB="45409"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287" name="Group 23"/>
          <p:cNvGraphicFramePr>
            <a:graphicFrameLocks noGrp="1"/>
          </p:cNvGraphicFramePr>
          <p:nvPr/>
        </p:nvGraphicFramePr>
        <p:xfrm>
          <a:off x="4481513" y="3170238"/>
          <a:ext cx="207962" cy="517538"/>
        </p:xfrm>
        <a:graphic>
          <a:graphicData uri="http://schemas.openxmlformats.org/drawingml/2006/table">
            <a:tbl>
              <a:tblPr/>
              <a:tblGrid>
                <a:gridCol w="207962"/>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1281" marR="91281" marT="45409" marB="45409"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297" name="Group 33"/>
          <p:cNvGraphicFramePr>
            <a:graphicFrameLocks noGrp="1"/>
          </p:cNvGraphicFramePr>
          <p:nvPr/>
        </p:nvGraphicFramePr>
        <p:xfrm>
          <a:off x="4481513" y="3170238"/>
          <a:ext cx="207962" cy="517538"/>
        </p:xfrm>
        <a:graphic>
          <a:graphicData uri="http://schemas.openxmlformats.org/drawingml/2006/table">
            <a:tbl>
              <a:tblPr/>
              <a:tblGrid>
                <a:gridCol w="207962"/>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1281" marR="91281" marT="45409" marB="45409" horzOverflow="overflow">
                    <a:lnL cap="flat">
                      <a:noFill/>
                    </a:lnL>
                    <a:lnR cap="flat">
                      <a:noFill/>
                    </a:lnR>
                    <a:lnT cap="flat">
                      <a:noFill/>
                    </a:lnT>
                    <a:lnB cap="flat">
                      <a:noFill/>
                    </a:lnB>
                    <a:lnTlToBr>
                      <a:noFill/>
                    </a:lnTlToBr>
                    <a:lnBlToTr>
                      <a:noFill/>
                    </a:lnBlToTr>
                    <a:noFill/>
                  </a:tcPr>
                </a:tc>
              </a:tr>
            </a:tbl>
          </a:graphicData>
        </a:graphic>
      </p:graphicFrame>
      <p:sp>
        <p:nvSpPr>
          <p:cNvPr id="16395" name="Rectangle 36"/>
          <p:cNvSpPr>
            <a:spLocks noChangeArrowheads="1"/>
          </p:cNvSpPr>
          <p:nvPr/>
        </p:nvSpPr>
        <p:spPr bwMode="auto">
          <a:xfrm>
            <a:off x="219075" y="1093788"/>
            <a:ext cx="87868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200">
                <a:solidFill>
                  <a:srgbClr val="FFFF00"/>
                </a:solidFill>
              </a:rPr>
              <a:t>The angle between the chord line of the airfoil and the flight direction is called the angle of attack. Angle of attack has a large effect on the lift generated by an airfoil. This is the propeller efficiency. Typically, numbers here can range from 1.0 to 15.0 degrees. </a:t>
            </a:r>
          </a:p>
        </p:txBody>
      </p:sp>
      <p:sp>
        <p:nvSpPr>
          <p:cNvPr id="16396" name="Rectangle 37"/>
          <p:cNvSpPr>
            <a:spLocks noChangeArrowheads="1"/>
          </p:cNvSpPr>
          <p:nvPr/>
        </p:nvSpPr>
        <p:spPr bwMode="auto">
          <a:xfrm>
            <a:off x="374650" y="566738"/>
            <a:ext cx="437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99"/>
                </a:solidFill>
              </a:rPr>
              <a:t>Angle of attack (blade angle)</a:t>
            </a:r>
          </a:p>
        </p:txBody>
      </p:sp>
      <p:sp>
        <p:nvSpPr>
          <p:cNvPr id="16397" name="Rectangle 38"/>
          <p:cNvSpPr>
            <a:spLocks noChangeArrowheads="1"/>
          </p:cNvSpPr>
          <p:nvPr/>
        </p:nvSpPr>
        <p:spPr bwMode="auto">
          <a:xfrm>
            <a:off x="2278063" y="101600"/>
            <a:ext cx="4395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a:solidFill>
                  <a:srgbClr val="FF9900"/>
                </a:solidFill>
              </a:rPr>
              <a:t>Wind Turbine – Blade Design</a:t>
            </a:r>
          </a:p>
        </p:txBody>
      </p:sp>
      <p:pic>
        <p:nvPicPr>
          <p:cNvPr id="16398" name="Picture 40" descr="p3"/>
          <p:cNvPicPr>
            <a:picLocks noChangeAspect="1" noChangeArrowheads="1"/>
          </p:cNvPicPr>
          <p:nvPr/>
        </p:nvPicPr>
        <p:blipFill>
          <a:blip r:embed="rId3">
            <a:extLst>
              <a:ext uri="{28A0092B-C50C-407E-A947-70E740481C1C}">
                <a14:useLocalDpi xmlns:a14="http://schemas.microsoft.com/office/drawing/2010/main" val="0"/>
              </a:ext>
            </a:extLst>
          </a:blip>
          <a:srcRect l="70511" b="54088"/>
          <a:stretch>
            <a:fillRect/>
          </a:stretch>
        </p:blipFill>
        <p:spPr bwMode="auto">
          <a:xfrm>
            <a:off x="-3175" y="2678113"/>
            <a:ext cx="1989138"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41"/>
          <p:cNvSpPr>
            <a:spLocks noChangeArrowheads="1"/>
          </p:cNvSpPr>
          <p:nvPr/>
        </p:nvSpPr>
        <p:spPr bwMode="auto">
          <a:xfrm>
            <a:off x="11113" y="2720975"/>
            <a:ext cx="903287" cy="2973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6400" name="Rectangle 42"/>
          <p:cNvSpPr>
            <a:spLocks noChangeArrowheads="1"/>
          </p:cNvSpPr>
          <p:nvPr/>
        </p:nvSpPr>
        <p:spPr bwMode="auto">
          <a:xfrm>
            <a:off x="765175" y="4129088"/>
            <a:ext cx="366713"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6401" name="Rectangle 1"/>
          <p:cNvSpPr>
            <a:spLocks noChangeArrowheads="1"/>
          </p:cNvSpPr>
          <p:nvPr/>
        </p:nvSpPr>
        <p:spPr bwMode="auto">
          <a:xfrm>
            <a:off x="582613" y="4295775"/>
            <a:ext cx="512762" cy="3317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16402" name="Picture 4" descr="http://www.researchsupporttechnologies.com/boomerang_site/Boomerang%20aerodynamics3_files/angle%20of%20attack.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986" r="2745"/>
          <a:stretch>
            <a:fillRect/>
          </a:stretch>
        </p:blipFill>
        <p:spPr bwMode="auto">
          <a:xfrm>
            <a:off x="1925638" y="2598738"/>
            <a:ext cx="724535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13315"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1331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2C46CD6-F620-4FB4-8DC3-A915653FC14E}" type="slidenum">
              <a:rPr lang="en-US" smtClean="0"/>
              <a:pPr eaLnBrk="1" hangingPunct="1">
                <a:defRPr/>
              </a:pPr>
              <a:t>16</a:t>
            </a:fld>
            <a:endParaRPr lang="en-US" smtClean="0"/>
          </a:p>
        </p:txBody>
      </p:sp>
      <p:pic>
        <p:nvPicPr>
          <p:cNvPr id="17413" name="Picture 35" descr="coangle"/>
          <p:cNvPicPr>
            <a:picLocks noChangeAspect="1" noChangeArrowheads="1"/>
          </p:cNvPicPr>
          <p:nvPr/>
        </p:nvPicPr>
        <p:blipFill>
          <a:blip r:embed="rId2">
            <a:lum bright="-20000" contrast="50000"/>
            <a:extLst>
              <a:ext uri="{28A0092B-C50C-407E-A947-70E740481C1C}">
                <a14:useLocalDpi xmlns:a14="http://schemas.microsoft.com/office/drawing/2010/main" val="0"/>
              </a:ext>
            </a:extLst>
          </a:blip>
          <a:srcRect l="10368" t="41583" r="11366"/>
          <a:stretch>
            <a:fillRect/>
          </a:stretch>
        </p:blipFill>
        <p:spPr bwMode="auto">
          <a:xfrm>
            <a:off x="160338" y="3871913"/>
            <a:ext cx="4314825"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descr="http://www.paramotorclub.org/images/angleOfAt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158750"/>
            <a:ext cx="5710238"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6"/>
          <p:cNvSpPr>
            <a:spLocks noChangeArrowheads="1"/>
          </p:cNvSpPr>
          <p:nvPr/>
        </p:nvSpPr>
        <p:spPr bwMode="auto">
          <a:xfrm>
            <a:off x="142875" y="1484313"/>
            <a:ext cx="32337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b="1">
                <a:solidFill>
                  <a:srgbClr val="FFFF99"/>
                </a:solidFill>
              </a:rPr>
              <a:t>Angle of attack </a:t>
            </a:r>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16387"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1638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7AB1F44-4EC3-48BA-B94E-2A4555FC507F}" type="slidenum">
              <a:rPr lang="en-US" smtClean="0"/>
              <a:pPr eaLnBrk="1" hangingPunct="1">
                <a:defRPr/>
              </a:pPr>
              <a:t>17</a:t>
            </a:fld>
            <a:endParaRPr lang="en-US" smtClean="0"/>
          </a:p>
        </p:txBody>
      </p:sp>
      <p:sp>
        <p:nvSpPr>
          <p:cNvPr id="15365" name="Rectangle 4"/>
          <p:cNvSpPr>
            <a:spLocks noChangeArrowheads="1"/>
          </p:cNvSpPr>
          <p:nvPr/>
        </p:nvSpPr>
        <p:spPr bwMode="auto">
          <a:xfrm>
            <a:off x="379413" y="2921000"/>
            <a:ext cx="64277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00"/>
                </a:solidFill>
              </a:rPr>
              <a:t>Increasing the number of blades from </a:t>
            </a:r>
            <a:r>
              <a:rPr lang="en-US" altLang="en-US" sz="2000" b="1" i="1">
                <a:solidFill>
                  <a:srgbClr val="FFFF99"/>
                </a:solidFill>
              </a:rPr>
              <a:t>one to two </a:t>
            </a:r>
            <a:r>
              <a:rPr lang="en-US" altLang="en-US" sz="2000">
                <a:solidFill>
                  <a:srgbClr val="FFFF00"/>
                </a:solidFill>
              </a:rPr>
              <a:t>yields a </a:t>
            </a:r>
            <a:r>
              <a:rPr lang="en-US" altLang="en-US" sz="2000" b="1">
                <a:solidFill>
                  <a:srgbClr val="FFFF99"/>
                </a:solidFill>
              </a:rPr>
              <a:t>6% increase in efficiency</a:t>
            </a:r>
            <a:r>
              <a:rPr lang="en-US" altLang="en-US" sz="2000">
                <a:solidFill>
                  <a:srgbClr val="FFFF00"/>
                </a:solidFill>
              </a:rPr>
              <a:t>, whereas increasing the blade count from </a:t>
            </a:r>
            <a:r>
              <a:rPr lang="en-US" altLang="en-US" sz="2000" b="1" i="1">
                <a:solidFill>
                  <a:srgbClr val="FFFF99"/>
                </a:solidFill>
              </a:rPr>
              <a:t>two to three</a:t>
            </a:r>
            <a:r>
              <a:rPr lang="en-US" altLang="en-US" sz="2000">
                <a:solidFill>
                  <a:srgbClr val="FFFF00"/>
                </a:solidFill>
              </a:rPr>
              <a:t> yields only an additional </a:t>
            </a:r>
            <a:r>
              <a:rPr lang="en-US" altLang="en-US" sz="2000" b="1">
                <a:solidFill>
                  <a:srgbClr val="FFFF99"/>
                </a:solidFill>
              </a:rPr>
              <a:t>3% in efficiency</a:t>
            </a:r>
            <a:r>
              <a:rPr lang="en-US" altLang="en-US" sz="2000">
                <a:solidFill>
                  <a:srgbClr val="FFFF00"/>
                </a:solidFill>
              </a:rPr>
              <a:t>. Further increasing the blade count yields minimal improvements in aerodynamic efficiency and sacrifices too much in blade stiffness as the blades become thinner.</a:t>
            </a:r>
          </a:p>
        </p:txBody>
      </p:sp>
      <p:pic>
        <p:nvPicPr>
          <p:cNvPr id="19462" name="Picture 5" descr="The NASA Mod-0 research wind turbine in Ohio tested a one-bladed rotor configuration">
            <a:hlinkClick r:id="rId3" tooltip="The NASA Mod-0 research wind turbine in Ohio tested a one-bladed rotor configuration"/>
          </p:cNvPr>
          <p:cNvPicPr>
            <a:picLocks noChangeAspect="1" noChangeArrowheads="1"/>
          </p:cNvPicPr>
          <p:nvPr/>
        </p:nvPicPr>
        <p:blipFill>
          <a:blip r:embed="rId4">
            <a:extLst>
              <a:ext uri="{28A0092B-C50C-407E-A947-70E740481C1C}">
                <a14:useLocalDpi xmlns:a14="http://schemas.microsoft.com/office/drawing/2010/main" val="0"/>
              </a:ext>
            </a:extLst>
          </a:blip>
          <a:srcRect l="7434" r="9308"/>
          <a:stretch>
            <a:fillRect/>
          </a:stretch>
        </p:blipFill>
        <p:spPr bwMode="auto">
          <a:xfrm>
            <a:off x="6764338" y="1614488"/>
            <a:ext cx="2336800"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magnify-clip">
            <a:hlinkClick r:id="rId3" tooltip="Enlarg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7225" y="4070350"/>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8"/>
          <p:cNvSpPr>
            <a:spLocks noChangeArrowheads="1"/>
          </p:cNvSpPr>
          <p:nvPr/>
        </p:nvSpPr>
        <p:spPr bwMode="auto">
          <a:xfrm>
            <a:off x="2312988" y="84138"/>
            <a:ext cx="5106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i="1">
                <a:solidFill>
                  <a:srgbClr val="FF9900"/>
                </a:solidFill>
              </a:rPr>
              <a:t>Wind Turbine – Blade Design</a:t>
            </a:r>
          </a:p>
        </p:txBody>
      </p:sp>
      <p:sp>
        <p:nvSpPr>
          <p:cNvPr id="19465" name="Text Box 9"/>
          <p:cNvSpPr txBox="1">
            <a:spLocks noChangeArrowheads="1"/>
          </p:cNvSpPr>
          <p:nvPr/>
        </p:nvSpPr>
        <p:spPr bwMode="auto">
          <a:xfrm>
            <a:off x="7061200" y="5413375"/>
            <a:ext cx="187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a:solidFill>
                  <a:srgbClr val="FFFF99"/>
                </a:solidFill>
              </a:rPr>
              <a:t>One blade rotor</a:t>
            </a:r>
          </a:p>
        </p:txBody>
      </p:sp>
      <p:sp>
        <p:nvSpPr>
          <p:cNvPr id="19466" name="Text Box 10"/>
          <p:cNvSpPr txBox="1">
            <a:spLocks noChangeArrowheads="1"/>
          </p:cNvSpPr>
          <p:nvPr/>
        </p:nvSpPr>
        <p:spPr bwMode="auto">
          <a:xfrm>
            <a:off x="455613" y="473075"/>
            <a:ext cx="2824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b="1">
                <a:solidFill>
                  <a:srgbClr val="FFFF99"/>
                </a:solidFill>
              </a:rPr>
              <a:t>Blade Number</a:t>
            </a:r>
          </a:p>
        </p:txBody>
      </p:sp>
      <p:sp>
        <p:nvSpPr>
          <p:cNvPr id="19467" name="Rectangle 1"/>
          <p:cNvSpPr>
            <a:spLocks noChangeArrowheads="1"/>
          </p:cNvSpPr>
          <p:nvPr/>
        </p:nvSpPr>
        <p:spPr bwMode="auto">
          <a:xfrm>
            <a:off x="442913" y="898525"/>
            <a:ext cx="85264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00"/>
                </a:solidFill>
              </a:rPr>
              <a:t>The determination of the number of blades involves design considerations of aerodynamic efficiency, component costs, system reliability, and aesthetics.. </a:t>
            </a:r>
          </a:p>
        </p:txBody>
      </p:sp>
      <p:sp>
        <p:nvSpPr>
          <p:cNvPr id="3" name="Rectangle 2"/>
          <p:cNvSpPr>
            <a:spLocks noChangeArrowheads="1"/>
          </p:cNvSpPr>
          <p:nvPr/>
        </p:nvSpPr>
        <p:spPr bwMode="auto">
          <a:xfrm>
            <a:off x="428625" y="2038350"/>
            <a:ext cx="6319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200" b="1" i="1">
                <a:solidFill>
                  <a:srgbClr val="FFFF99"/>
                </a:solidFill>
              </a:rPr>
              <a:t>Aerodynamic efficiency increases with the number of blades but with diminishing return.</a:t>
            </a:r>
            <a:r>
              <a:rPr lang="en-US" altLang="en-US" sz="2200">
                <a:solidFill>
                  <a:srgbClr val="FFFF99"/>
                </a:solidFill>
              </a:rPr>
              <a:t> </a:t>
            </a:r>
          </a:p>
        </p:txBody>
      </p:sp>
      <p:sp>
        <p:nvSpPr>
          <p:cNvPr id="4" name="Rectangle 3"/>
          <p:cNvSpPr>
            <a:spLocks noChangeArrowheads="1"/>
          </p:cNvSpPr>
          <p:nvPr/>
        </p:nvSpPr>
        <p:spPr bwMode="auto">
          <a:xfrm>
            <a:off x="384175" y="5321300"/>
            <a:ext cx="67135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00"/>
                </a:solidFill>
              </a:rPr>
              <a:t>Generally, the fewer the number of blades, the lower the material and manufacturing costs will be. Higher rotational speed reduces the torques in the drive train, resulting in lower gearbox and generator costs.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5"/>
                                        </p:tgtEl>
                                        <p:attrNameLst>
                                          <p:attrName>style.visibility</p:attrName>
                                        </p:attrNameLst>
                                      </p:cBhvr>
                                      <p:to>
                                        <p:strVal val="visible"/>
                                      </p:to>
                                    </p:set>
                                    <p:animEffect transition="in" filter="fade">
                                      <p:cBhvr>
                                        <p:cTn id="14" dur="1000"/>
                                        <p:tgtEl>
                                          <p:spTgt spid="15365"/>
                                        </p:tgtEl>
                                      </p:cBhvr>
                                    </p:animEffect>
                                    <p:anim calcmode="lin" valueType="num">
                                      <p:cBhvr>
                                        <p:cTn id="15" dur="1000" fill="hold"/>
                                        <p:tgtEl>
                                          <p:spTgt spid="15365"/>
                                        </p:tgtEl>
                                        <p:attrNameLst>
                                          <p:attrName>ppt_x</p:attrName>
                                        </p:attrNameLst>
                                      </p:cBhvr>
                                      <p:tavLst>
                                        <p:tav tm="0">
                                          <p:val>
                                            <p:strVal val="#ppt_x"/>
                                          </p:val>
                                        </p:tav>
                                        <p:tav tm="100000">
                                          <p:val>
                                            <p:strVal val="#ppt_x"/>
                                          </p:val>
                                        </p:tav>
                                      </p:tavLst>
                                    </p:anim>
                                    <p:anim calcmode="lin" valueType="num">
                                      <p:cBhvr>
                                        <p:cTn id="16"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18435"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18436"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4EEFD12-D921-4D96-9E74-8E76E095E34F}" type="slidenum">
              <a:rPr lang="en-US" smtClean="0"/>
              <a:pPr eaLnBrk="1" hangingPunct="1">
                <a:defRPr/>
              </a:pPr>
              <a:t>18</a:t>
            </a:fld>
            <a:endParaRPr lang="en-US" smtClean="0"/>
          </a:p>
        </p:txBody>
      </p:sp>
      <p:sp>
        <p:nvSpPr>
          <p:cNvPr id="20485" name="Rectangle 2"/>
          <p:cNvSpPr>
            <a:spLocks noGrp="1" noChangeArrowheads="1"/>
          </p:cNvSpPr>
          <p:nvPr>
            <p:ph type="title"/>
          </p:nvPr>
        </p:nvSpPr>
        <p:spPr>
          <a:xfrm>
            <a:off x="457200" y="117475"/>
            <a:ext cx="8229600" cy="722313"/>
          </a:xfrm>
        </p:spPr>
        <p:txBody>
          <a:bodyPr/>
          <a:lstStyle/>
          <a:p>
            <a:pPr eaLnBrk="1" hangingPunct="1"/>
            <a:r>
              <a:rPr lang="en-US" altLang="en-US" sz="2800" b="1" i="1" smtClean="0">
                <a:solidFill>
                  <a:srgbClr val="FF9900"/>
                </a:solidFill>
              </a:rPr>
              <a:t>Wind Turbine – Blade Design</a:t>
            </a:r>
          </a:p>
        </p:txBody>
      </p:sp>
      <p:sp>
        <p:nvSpPr>
          <p:cNvPr id="99331" name="Rectangle 3"/>
          <p:cNvSpPr>
            <a:spLocks noChangeArrowheads="1"/>
          </p:cNvSpPr>
          <p:nvPr/>
        </p:nvSpPr>
        <p:spPr bwMode="auto">
          <a:xfrm>
            <a:off x="538163" y="1560513"/>
            <a:ext cx="47958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FF00"/>
                </a:solidFill>
              </a:rPr>
              <a:t>A rotor with an even number of blades will cause stability problems for a wind turbine. The reason is that at the very moment when the uppermost blade bends backwards, because it gets the maximum power from the wind, the lower most blade passes into the wind shade in front of the tower. This produces uneven forces on the rotor shaft and rotor blade.</a:t>
            </a:r>
            <a:r>
              <a:rPr lang="en-US" altLang="en-US" sz="2400"/>
              <a:t> </a:t>
            </a:r>
          </a:p>
        </p:txBody>
      </p:sp>
      <p:sp>
        <p:nvSpPr>
          <p:cNvPr id="20487" name="Rectangle 4"/>
          <p:cNvSpPr>
            <a:spLocks noChangeArrowheads="1"/>
          </p:cNvSpPr>
          <p:nvPr/>
        </p:nvSpPr>
        <p:spPr bwMode="auto">
          <a:xfrm>
            <a:off x="2293938" y="825500"/>
            <a:ext cx="4421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FFCC"/>
                </a:solidFill>
              </a:rPr>
              <a:t>Even or Odd Number of Blades</a:t>
            </a:r>
            <a:endParaRPr lang="en-US" altLang="en-US" sz="2400"/>
          </a:p>
        </p:txBody>
      </p:sp>
      <p:pic>
        <p:nvPicPr>
          <p:cNvPr id="204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25" y="1565275"/>
            <a:ext cx="2701925"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dissolve">
                                      <p:cBhvr>
                                        <p:cTn id="7" dur="10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666750"/>
          </a:xfrm>
        </p:spPr>
        <p:txBody>
          <a:bodyPr/>
          <a:lstStyle/>
          <a:p>
            <a:r>
              <a:rPr lang="en-US" altLang="en-US" sz="3600" i="1" smtClean="0">
                <a:solidFill>
                  <a:srgbClr val="FFFF00"/>
                </a:solidFill>
              </a:rPr>
              <a:t>Blade Linear Speed</a:t>
            </a:r>
          </a:p>
        </p:txBody>
      </p:sp>
      <p:sp>
        <p:nvSpPr>
          <p:cNvPr id="3" name="Date Placeholder 2"/>
          <p:cNvSpPr>
            <a:spLocks noGrp="1"/>
          </p:cNvSpPr>
          <p:nvPr>
            <p:ph type="dt" sz="quarter"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Engineering 10, SJSU</a:t>
            </a:r>
            <a:endParaRPr lang="en-US"/>
          </a:p>
        </p:txBody>
      </p:sp>
      <p:sp>
        <p:nvSpPr>
          <p:cNvPr id="5" name="Slide Number Placeholder 4"/>
          <p:cNvSpPr>
            <a:spLocks noGrp="1"/>
          </p:cNvSpPr>
          <p:nvPr>
            <p:ph type="sldNum" sz="quarter" idx="12"/>
          </p:nvPr>
        </p:nvSpPr>
        <p:spPr/>
        <p:txBody>
          <a:bodyPr/>
          <a:lstStyle/>
          <a:p>
            <a:pPr>
              <a:defRPr/>
            </a:pPr>
            <a:fld id="{DE078A35-0045-4E9F-A533-95DEF8EB721B}" type="slidenum">
              <a:rPr lang="en-US" smtClean="0"/>
              <a:pPr>
                <a:defRPr/>
              </a:pPr>
              <a:t>19</a:t>
            </a:fld>
            <a:endParaRPr lang="en-US"/>
          </a:p>
        </p:txBody>
      </p:sp>
      <p:sp>
        <p:nvSpPr>
          <p:cNvPr id="21510" name="TextBox 1"/>
          <p:cNvSpPr txBox="1">
            <a:spLocks noChangeArrowheads="1"/>
          </p:cNvSpPr>
          <p:nvPr/>
        </p:nvSpPr>
        <p:spPr bwMode="auto">
          <a:xfrm>
            <a:off x="242888" y="901700"/>
            <a:ext cx="85486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a:solidFill>
                  <a:srgbClr val="FFC000"/>
                </a:solidFill>
              </a:rPr>
              <a:t>V (linear speed) = R (dist. from the hub center) x </a:t>
            </a:r>
            <a:r>
              <a:rPr lang="el-GR" altLang="en-US" sz="3600">
                <a:solidFill>
                  <a:srgbClr val="FFC000"/>
                </a:solidFill>
                <a:sym typeface="Symbol" pitchFamily="18" charset="2"/>
              </a:rPr>
              <a:t></a:t>
            </a:r>
            <a:endParaRPr lang="en-US" altLang="en-US" sz="3600">
              <a:solidFill>
                <a:srgbClr val="FFC000"/>
              </a:solidFill>
            </a:endParaRPr>
          </a:p>
        </p:txBody>
      </p:sp>
      <p:sp>
        <p:nvSpPr>
          <p:cNvPr id="21511" name="Oval 2"/>
          <p:cNvSpPr>
            <a:spLocks noChangeArrowheads="1"/>
          </p:cNvSpPr>
          <p:nvPr/>
        </p:nvSpPr>
        <p:spPr bwMode="auto">
          <a:xfrm>
            <a:off x="4225925" y="5113338"/>
            <a:ext cx="914400" cy="912812"/>
          </a:xfrm>
          <a:prstGeom prst="ellipse">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1512" name="Curved Right Arrow 4"/>
          <p:cNvSpPr>
            <a:spLocks noChangeArrowheads="1"/>
          </p:cNvSpPr>
          <p:nvPr/>
        </p:nvSpPr>
        <p:spPr bwMode="auto">
          <a:xfrm rot="10800000">
            <a:off x="5222875" y="5148263"/>
            <a:ext cx="234950" cy="776287"/>
          </a:xfrm>
          <a:prstGeom prst="curvedRightArrow">
            <a:avLst>
              <a:gd name="adj1" fmla="val 25086"/>
              <a:gd name="adj2" fmla="val 50203"/>
              <a:gd name="adj3" fmla="val 25000"/>
            </a:avLst>
          </a:prstGeom>
          <a:solidFill>
            <a:schemeClr val="accent1"/>
          </a:solidFill>
          <a:ln w="9525" algn="ctr">
            <a:solidFill>
              <a:srgbClr val="FFFF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1513" name="Rectangle 5"/>
          <p:cNvSpPr>
            <a:spLocks noChangeArrowheads="1"/>
          </p:cNvSpPr>
          <p:nvPr/>
        </p:nvSpPr>
        <p:spPr bwMode="auto">
          <a:xfrm>
            <a:off x="5116513" y="4524375"/>
            <a:ext cx="192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l-GR" altLang="en-US">
                <a:solidFill>
                  <a:srgbClr val="FFFF00"/>
                </a:solidFill>
                <a:sym typeface="Symbol" pitchFamily="18" charset="2"/>
              </a:rPr>
              <a:t></a:t>
            </a:r>
            <a:r>
              <a:rPr lang="en-US" altLang="en-US" sz="2400">
                <a:solidFill>
                  <a:srgbClr val="FFFF00"/>
                </a:solidFill>
              </a:rPr>
              <a:t> (constant)</a:t>
            </a:r>
            <a:endParaRPr lang="en-US" altLang="en-US" sz="2400"/>
          </a:p>
        </p:txBody>
      </p:sp>
      <p:sp>
        <p:nvSpPr>
          <p:cNvPr id="21514" name="Flowchart: Manual Operation 22"/>
          <p:cNvSpPr>
            <a:spLocks noChangeArrowheads="1"/>
          </p:cNvSpPr>
          <p:nvPr/>
        </p:nvSpPr>
        <p:spPr bwMode="auto">
          <a:xfrm flipV="1">
            <a:off x="4405313" y="1758950"/>
            <a:ext cx="512762" cy="3560763"/>
          </a:xfrm>
          <a:prstGeom prst="flowChartManualOperation">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21515" name="Rectangle 15"/>
          <p:cNvSpPr>
            <a:spLocks noChangeArrowheads="1"/>
          </p:cNvSpPr>
          <p:nvPr/>
        </p:nvSpPr>
        <p:spPr bwMode="auto">
          <a:xfrm>
            <a:off x="5024438" y="3405188"/>
            <a:ext cx="40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solidFill>
                  <a:srgbClr val="FFFF00"/>
                </a:solidFill>
              </a:rPr>
              <a:t>R</a:t>
            </a:r>
          </a:p>
        </p:txBody>
      </p:sp>
      <p:cxnSp>
        <p:nvCxnSpPr>
          <p:cNvPr id="21516" name="Straight Arrow Connector 14"/>
          <p:cNvCxnSpPr>
            <a:cxnSpLocks noChangeShapeType="1"/>
          </p:cNvCxnSpPr>
          <p:nvPr/>
        </p:nvCxnSpPr>
        <p:spPr bwMode="auto">
          <a:xfrm flipH="1" flipV="1">
            <a:off x="4654550" y="1758950"/>
            <a:ext cx="28575" cy="3810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17" name="Straight Arrow Connector 25"/>
          <p:cNvCxnSpPr>
            <a:cxnSpLocks noChangeShapeType="1"/>
          </p:cNvCxnSpPr>
          <p:nvPr/>
        </p:nvCxnSpPr>
        <p:spPr bwMode="auto">
          <a:xfrm flipH="1" flipV="1">
            <a:off x="2452688" y="1800225"/>
            <a:ext cx="2201862" cy="3727450"/>
          </a:xfrm>
          <a:prstGeom prst="straightConnector1">
            <a:avLst/>
          </a:prstGeom>
          <a:noFill/>
          <a:ln w="28575" algn="ctr">
            <a:solidFill>
              <a:srgbClr val="FFFF00"/>
            </a:solidFill>
            <a:round/>
            <a:headEnd/>
            <a:tailEnd/>
          </a:ln>
        </p:spPr>
      </p:cxnSp>
      <p:sp>
        <p:nvSpPr>
          <p:cNvPr id="21518" name="Rectangle 26"/>
          <p:cNvSpPr>
            <a:spLocks noChangeArrowheads="1"/>
          </p:cNvSpPr>
          <p:nvPr/>
        </p:nvSpPr>
        <p:spPr bwMode="auto">
          <a:xfrm>
            <a:off x="1743075" y="1624013"/>
            <a:ext cx="606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solidFill>
                  <a:srgbClr val="FFFF00"/>
                </a:solidFill>
              </a:rPr>
              <a:t>V</a:t>
            </a:r>
            <a:r>
              <a:rPr lang="en-US" altLang="en-US" sz="2400" baseline="-25000">
                <a:solidFill>
                  <a:srgbClr val="FFFF00"/>
                </a:solidFill>
              </a:rPr>
              <a:t>tip</a:t>
            </a:r>
            <a:endParaRPr lang="en-US" altLang="en-US" sz="2400" baseline="-25000"/>
          </a:p>
        </p:txBody>
      </p:sp>
      <p:cxnSp>
        <p:nvCxnSpPr>
          <p:cNvPr id="21519" name="Straight Arrow Connector 7"/>
          <p:cNvCxnSpPr>
            <a:cxnSpLocks noChangeShapeType="1"/>
          </p:cNvCxnSpPr>
          <p:nvPr/>
        </p:nvCxnSpPr>
        <p:spPr bwMode="auto">
          <a:xfrm flipH="1" flipV="1">
            <a:off x="2932113" y="2617788"/>
            <a:ext cx="1778000" cy="1587"/>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21520" name="Straight Arrow Connector 7"/>
          <p:cNvCxnSpPr>
            <a:cxnSpLocks noChangeShapeType="1"/>
          </p:cNvCxnSpPr>
          <p:nvPr/>
        </p:nvCxnSpPr>
        <p:spPr bwMode="auto">
          <a:xfrm flipH="1" flipV="1">
            <a:off x="3417888" y="3429000"/>
            <a:ext cx="1236662" cy="20638"/>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21522" name="Straight Arrow Connector 43"/>
          <p:cNvCxnSpPr>
            <a:cxnSpLocks noChangeShapeType="1"/>
          </p:cNvCxnSpPr>
          <p:nvPr/>
        </p:nvCxnSpPr>
        <p:spPr bwMode="auto">
          <a:xfrm flipH="1">
            <a:off x="2438400" y="1773238"/>
            <a:ext cx="2209800" cy="0"/>
          </a:xfrm>
          <a:prstGeom prst="straightConnector1">
            <a:avLst/>
          </a:prstGeom>
          <a:noFill/>
          <a:ln w="28575" algn="ctr">
            <a:solidFill>
              <a:srgbClr val="FFFF00"/>
            </a:solidFill>
            <a:round/>
            <a:headEnd/>
            <a:tailEnd type="arrow" w="med" len="med"/>
          </a:ln>
        </p:spPr>
      </p:cxnSp>
      <p:grpSp>
        <p:nvGrpSpPr>
          <p:cNvPr id="6" name="Group 5"/>
          <p:cNvGrpSpPr/>
          <p:nvPr/>
        </p:nvGrpSpPr>
        <p:grpSpPr>
          <a:xfrm>
            <a:off x="2476500" y="4116388"/>
            <a:ext cx="2219325" cy="461962"/>
            <a:chOff x="2476500" y="4116388"/>
            <a:chExt cx="2219325" cy="461962"/>
          </a:xfrm>
        </p:grpSpPr>
        <p:cxnSp>
          <p:nvCxnSpPr>
            <p:cNvPr id="21521" name="Straight Arrow Connector 7"/>
            <p:cNvCxnSpPr>
              <a:cxnSpLocks noChangeShapeType="1"/>
            </p:cNvCxnSpPr>
            <p:nvPr/>
          </p:nvCxnSpPr>
          <p:spPr bwMode="auto">
            <a:xfrm flipH="1" flipV="1">
              <a:off x="3948113" y="4322763"/>
              <a:ext cx="747712" cy="0"/>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21523" name="Rectangle 44"/>
            <p:cNvSpPr>
              <a:spLocks noChangeArrowheads="1"/>
            </p:cNvSpPr>
            <p:nvPr/>
          </p:nvSpPr>
          <p:spPr bwMode="auto">
            <a:xfrm>
              <a:off x="2476500" y="4116388"/>
              <a:ext cx="1503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solidFill>
                    <a:srgbClr val="FFFF00"/>
                  </a:solidFill>
                </a:rPr>
                <a:t>V = ¼ V</a:t>
              </a:r>
              <a:r>
                <a:rPr lang="en-US" altLang="en-US" sz="2400" baseline="-25000">
                  <a:solidFill>
                    <a:srgbClr val="FFFF00"/>
                  </a:solidFill>
                </a:rPr>
                <a:t>tip</a:t>
              </a:r>
              <a:endParaRPr lang="en-US" altLang="en-US" sz="2400" baseline="-25000"/>
            </a:p>
          </p:txBody>
        </p:sp>
      </p:grpSp>
      <p:sp>
        <p:nvSpPr>
          <p:cNvPr id="21524" name="TextBox 46"/>
          <p:cNvSpPr txBox="1">
            <a:spLocks noChangeArrowheads="1"/>
          </p:cNvSpPr>
          <p:nvPr/>
        </p:nvSpPr>
        <p:spPr bwMode="auto">
          <a:xfrm>
            <a:off x="4932363" y="1870075"/>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solidFill>
                  <a:srgbClr val="FFC000"/>
                </a:solidFill>
              </a:rPr>
              <a:t>Blade</a:t>
            </a:r>
          </a:p>
        </p:txBody>
      </p:sp>
      <p:sp>
        <p:nvSpPr>
          <p:cNvPr id="21525" name="TextBox 47"/>
          <p:cNvSpPr txBox="1">
            <a:spLocks noChangeArrowheads="1"/>
          </p:cNvSpPr>
          <p:nvPr/>
        </p:nvSpPr>
        <p:spPr bwMode="auto">
          <a:xfrm>
            <a:off x="3575050" y="572135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solidFill>
                  <a:srgbClr val="FFC000"/>
                </a:solidFill>
              </a:rPr>
              <a:t>Hub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fade">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19"/>
                                        </p:tgtEl>
                                        <p:attrNameLst>
                                          <p:attrName>style.visibility</p:attrName>
                                        </p:attrNameLst>
                                      </p:cBhvr>
                                      <p:to>
                                        <p:strVal val="visible"/>
                                      </p:to>
                                    </p:set>
                                    <p:animEffect transition="in" filter="fade">
                                      <p:cBhvr>
                                        <p:cTn id="12" dur="500"/>
                                        <p:tgtEl>
                                          <p:spTgt spid="215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20"/>
                                        </p:tgtEl>
                                        <p:attrNameLst>
                                          <p:attrName>style.visibility</p:attrName>
                                        </p:attrNameLst>
                                      </p:cBhvr>
                                      <p:to>
                                        <p:strVal val="visible"/>
                                      </p:to>
                                    </p:set>
                                    <p:animEffect transition="in" filter="fade">
                                      <p:cBhvr>
                                        <p:cTn id="17" dur="500"/>
                                        <p:tgtEl>
                                          <p:spTgt spid="215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3075"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307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124723A-C28D-4057-922F-148E0376875A}" type="slidenum">
              <a:rPr lang="en-US" smtClean="0"/>
              <a:pPr eaLnBrk="1" hangingPunct="1">
                <a:defRPr/>
              </a:pPr>
              <a:t>2</a:t>
            </a:fld>
            <a:endParaRPr lang="en-US" smtClean="0"/>
          </a:p>
        </p:txBody>
      </p:sp>
      <p:pic>
        <p:nvPicPr>
          <p:cNvPr id="3077" name="Picture 4" descr="Pages%20from%20ESSN-Jul2005_img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6865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5"/>
          <p:cNvSpPr txBox="1">
            <a:spLocks noChangeArrowheads="1"/>
          </p:cNvSpPr>
          <p:nvPr/>
        </p:nvSpPr>
        <p:spPr bwMode="auto">
          <a:xfrm>
            <a:off x="3429000" y="3048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a:solidFill>
                  <a:srgbClr val="FF0066"/>
                </a:solidFill>
              </a:rPr>
              <a:t>Wind Turbine Energy</a:t>
            </a:r>
          </a:p>
        </p:txBody>
      </p:sp>
      <p:pic>
        <p:nvPicPr>
          <p:cNvPr id="3079" name="Picture 6" descr="windmills"/>
          <p:cNvPicPr>
            <a:picLocks noChangeAspect="1" noChangeArrowheads="1"/>
          </p:cNvPicPr>
          <p:nvPr/>
        </p:nvPicPr>
        <p:blipFill>
          <a:blip r:embed="rId4">
            <a:extLst>
              <a:ext uri="{28A0092B-C50C-407E-A947-70E740481C1C}">
                <a14:useLocalDpi xmlns:a14="http://schemas.microsoft.com/office/drawing/2010/main" val="0"/>
              </a:ext>
            </a:extLst>
          </a:blip>
          <a:srcRect l="914" t="6416" r="1395" b="3166"/>
          <a:stretch>
            <a:fillRect/>
          </a:stretch>
        </p:blipFill>
        <p:spPr bwMode="auto">
          <a:xfrm>
            <a:off x="344488" y="4860925"/>
            <a:ext cx="6450012"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
          <p:cNvSpPr txBox="1">
            <a:spLocks noChangeArrowheads="1"/>
          </p:cNvSpPr>
          <p:nvPr/>
        </p:nvSpPr>
        <p:spPr bwMode="auto">
          <a:xfrm>
            <a:off x="512763" y="430213"/>
            <a:ext cx="23828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hlinkClick r:id="rId5"/>
              </a:rPr>
              <a:t>Wind Power</a:t>
            </a:r>
            <a:endParaRPr lang="en-US" altLang="en-US" sz="280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19459"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19460"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EDCB87C-4721-498E-89A0-7EFA59DD840F}" type="slidenum">
              <a:rPr lang="en-US" smtClean="0"/>
              <a:pPr eaLnBrk="1" hangingPunct="1">
                <a:defRPr/>
              </a:pPr>
              <a:t>20</a:t>
            </a:fld>
            <a:endParaRPr lang="en-US" smtClean="0"/>
          </a:p>
        </p:txBody>
      </p:sp>
      <p:sp>
        <p:nvSpPr>
          <p:cNvPr id="22533" name="Rectangle 2"/>
          <p:cNvSpPr>
            <a:spLocks noGrp="1" noChangeArrowheads="1"/>
          </p:cNvSpPr>
          <p:nvPr>
            <p:ph type="title"/>
          </p:nvPr>
        </p:nvSpPr>
        <p:spPr>
          <a:xfrm>
            <a:off x="457200" y="4763"/>
            <a:ext cx="8229600" cy="663575"/>
          </a:xfrm>
        </p:spPr>
        <p:txBody>
          <a:bodyPr/>
          <a:lstStyle/>
          <a:p>
            <a:pPr eaLnBrk="1" hangingPunct="1"/>
            <a:r>
              <a:rPr lang="en-US" altLang="en-US" sz="2800" b="1" i="1" smtClean="0">
                <a:solidFill>
                  <a:srgbClr val="FF9900"/>
                </a:solidFill>
              </a:rPr>
              <a:t>Wind Turbine – Blade Design (Shape)</a:t>
            </a:r>
          </a:p>
        </p:txBody>
      </p:sp>
      <p:pic>
        <p:nvPicPr>
          <p:cNvPr id="22534" name="Picture 3" descr="Side view carto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2535238"/>
            <a:ext cx="188595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fron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88" y="581025"/>
            <a:ext cx="217963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5"/>
          <p:cNvSpPr>
            <a:spLocks noChangeArrowheads="1"/>
          </p:cNvSpPr>
          <p:nvPr/>
        </p:nvSpPr>
        <p:spPr bwMode="auto">
          <a:xfrm>
            <a:off x="3605213" y="893763"/>
            <a:ext cx="5337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FF99"/>
                </a:solidFill>
              </a:rPr>
              <a:t>To study how the wind moves relative to the rotor blades of a wind turbine, attach red ribbons to the tip of the rotor blades and yellow ribbons about 1/4 of the way out from the hub.</a:t>
            </a:r>
            <a:r>
              <a:rPr lang="en-US" altLang="en-US" sz="1800"/>
              <a:t> </a:t>
            </a:r>
          </a:p>
        </p:txBody>
      </p:sp>
      <p:sp>
        <p:nvSpPr>
          <p:cNvPr id="22537" name="Rectangle 6"/>
          <p:cNvSpPr>
            <a:spLocks noChangeArrowheads="1"/>
          </p:cNvSpPr>
          <p:nvPr/>
        </p:nvSpPr>
        <p:spPr bwMode="auto">
          <a:xfrm>
            <a:off x="3590925" y="2357438"/>
            <a:ext cx="55880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FF99"/>
                </a:solidFill>
              </a:rPr>
              <a:t>Since most wind turbines have constant rotational speed, the speed with which the tip of the rotor blade moves through the air (the tip speed) is typically some 64 m/s, while at the center of the hub it is zero. 1/4 out from the hub, the speed will then be some 16 m/s. </a:t>
            </a:r>
          </a:p>
          <a:p>
            <a:pPr>
              <a:spcBef>
                <a:spcPct val="0"/>
              </a:spcBef>
              <a:buFontTx/>
              <a:buNone/>
            </a:pPr>
            <a:endParaRPr lang="en-US" altLang="en-US" sz="1800">
              <a:solidFill>
                <a:srgbClr val="FFFF99"/>
              </a:solidFill>
            </a:endParaRPr>
          </a:p>
          <a:p>
            <a:pPr>
              <a:spcBef>
                <a:spcPct val="0"/>
              </a:spcBef>
              <a:buFontTx/>
              <a:buNone/>
            </a:pPr>
            <a:r>
              <a:rPr lang="en-US" altLang="en-US" sz="1800">
                <a:solidFill>
                  <a:srgbClr val="FFFF99"/>
                </a:solidFill>
              </a:rPr>
              <a:t>The yellow ribbons close to the hub of the rotor will be blown more towards the back of the turbine than the red ribbons at the tips of the blades. This is because, at the tip of the blades, the speed is some 8 times higher than the speed of the wind hitting the front of the turbine.</a:t>
            </a:r>
            <a:r>
              <a:rPr lang="en-US" altLang="en-US" sz="180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4350" y="130175"/>
            <a:ext cx="8229600" cy="1006475"/>
          </a:xfrm>
        </p:spPr>
        <p:txBody>
          <a:bodyPr/>
          <a:lstStyle/>
          <a:p>
            <a:r>
              <a:rPr lang="en-US" altLang="en-US" sz="3200" b="1" i="1" smtClean="0">
                <a:solidFill>
                  <a:srgbClr val="FFC000"/>
                </a:solidFill>
              </a:rPr>
              <a:t>Blade Twist</a:t>
            </a:r>
          </a:p>
        </p:txBody>
      </p:sp>
      <p:sp>
        <p:nvSpPr>
          <p:cNvPr id="3" name="Date Placeholder 2"/>
          <p:cNvSpPr>
            <a:spLocks noGrp="1"/>
          </p:cNvSpPr>
          <p:nvPr>
            <p:ph type="dt" sz="quarter"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Engineering 10, SJSU</a:t>
            </a:r>
            <a:endParaRPr lang="en-US"/>
          </a:p>
        </p:txBody>
      </p:sp>
      <p:sp>
        <p:nvSpPr>
          <p:cNvPr id="5" name="Slide Number Placeholder 4"/>
          <p:cNvSpPr>
            <a:spLocks noGrp="1"/>
          </p:cNvSpPr>
          <p:nvPr>
            <p:ph type="sldNum" sz="quarter" idx="12"/>
          </p:nvPr>
        </p:nvSpPr>
        <p:spPr/>
        <p:txBody>
          <a:bodyPr/>
          <a:lstStyle/>
          <a:p>
            <a:pPr>
              <a:defRPr/>
            </a:pPr>
            <a:fld id="{C5DB9E99-1196-444E-8D24-714C0AD10B40}" type="slidenum">
              <a:rPr lang="en-US" smtClean="0"/>
              <a:pPr>
                <a:defRPr/>
              </a:pPr>
              <a:t>21</a:t>
            </a:fld>
            <a:endParaRPr lang="en-US"/>
          </a:p>
        </p:txBody>
      </p:sp>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389063"/>
            <a:ext cx="8910637" cy="512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20483"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20484"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6B34446-417D-4D3A-ABD4-0580CE764FAB}" type="slidenum">
              <a:rPr lang="en-US" smtClean="0"/>
              <a:pPr eaLnBrk="1" hangingPunct="1">
                <a:defRPr/>
              </a:pPr>
              <a:t>22</a:t>
            </a:fld>
            <a:endParaRPr lang="en-US" smtClean="0"/>
          </a:p>
        </p:txBody>
      </p:sp>
      <p:sp>
        <p:nvSpPr>
          <p:cNvPr id="24581" name="Rectangle 2"/>
          <p:cNvSpPr>
            <a:spLocks noGrp="1" noChangeArrowheads="1"/>
          </p:cNvSpPr>
          <p:nvPr>
            <p:ph type="title"/>
          </p:nvPr>
        </p:nvSpPr>
        <p:spPr>
          <a:xfrm>
            <a:off x="457200" y="274638"/>
            <a:ext cx="8229600" cy="706437"/>
          </a:xfrm>
        </p:spPr>
        <p:txBody>
          <a:bodyPr/>
          <a:lstStyle/>
          <a:p>
            <a:pPr eaLnBrk="1" hangingPunct="1"/>
            <a:r>
              <a:rPr lang="en-US" altLang="en-US" sz="2800" b="1" i="1" smtClean="0">
                <a:solidFill>
                  <a:srgbClr val="FF9900"/>
                </a:solidFill>
              </a:rPr>
              <a:t>Wind Turbine – Blade Design (Twist)</a:t>
            </a:r>
          </a:p>
        </p:txBody>
      </p:sp>
      <p:sp>
        <p:nvSpPr>
          <p:cNvPr id="24582" name="Rectangle 3"/>
          <p:cNvSpPr>
            <a:spLocks noChangeArrowheads="1"/>
          </p:cNvSpPr>
          <p:nvPr/>
        </p:nvSpPr>
        <p:spPr bwMode="auto">
          <a:xfrm>
            <a:off x="625475" y="1290638"/>
            <a:ext cx="79375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a:solidFill>
                  <a:srgbClr val="FFFF99"/>
                </a:solidFill>
              </a:rPr>
              <a:t>Rotor blades for wind turbines are always twisted</a:t>
            </a:r>
            <a:r>
              <a:rPr lang="en-US" altLang="en-US" sz="2200">
                <a:solidFill>
                  <a:srgbClr val="FFFF00"/>
                </a:solidFill>
              </a:rPr>
              <a:t>. Seen from the rotor blade, the wind will be coming from a much steeper angle (more from the general wind direction in the landscape), as you move towards the root of the blade, and the center of the rotor. A rotor blade will stop giving lift (stall), if the blade is hit at an angle of attack which is too steep. </a:t>
            </a:r>
          </a:p>
          <a:p>
            <a:pPr>
              <a:spcBef>
                <a:spcPct val="0"/>
              </a:spcBef>
              <a:buFontTx/>
              <a:buNone/>
            </a:pPr>
            <a:r>
              <a:rPr lang="en-US" altLang="en-US" sz="2200">
                <a:solidFill>
                  <a:srgbClr val="FFFF00"/>
                </a:solidFill>
              </a:rPr>
              <a:t>Therefore, the rotor blade has to be twisted, so as to achieve an optimal angle of attack throughout the length of the blade</a:t>
            </a:r>
            <a:r>
              <a:rPr lang="en-US" altLang="en-US" sz="2000">
                <a:solidFill>
                  <a:srgbClr val="FFFF00"/>
                </a:solidFill>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21507"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21508"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E4B37D5-D29F-4684-A476-C40702D073B4}" type="slidenum">
              <a:rPr lang="en-US" smtClean="0"/>
              <a:pPr eaLnBrk="1" hangingPunct="1">
                <a:defRPr/>
              </a:pPr>
              <a:t>23</a:t>
            </a:fld>
            <a:endParaRPr lang="en-US" smtClean="0"/>
          </a:p>
        </p:txBody>
      </p:sp>
      <p:pic>
        <p:nvPicPr>
          <p:cNvPr id="25605" name="Picture 2" descr="BladeSections"/>
          <p:cNvPicPr>
            <a:picLocks noChangeAspect="1" noChangeArrowheads="1"/>
          </p:cNvPicPr>
          <p:nvPr/>
        </p:nvPicPr>
        <p:blipFill>
          <a:blip r:embed="rId2">
            <a:extLst>
              <a:ext uri="{28A0092B-C50C-407E-A947-70E740481C1C}">
                <a14:useLocalDpi xmlns:a14="http://schemas.microsoft.com/office/drawing/2010/main" val="0"/>
              </a:ext>
            </a:extLst>
          </a:blip>
          <a:srcRect t="3621" b="23399"/>
          <a:stretch>
            <a:fillRect/>
          </a:stretch>
        </p:blipFill>
        <p:spPr bwMode="auto">
          <a:xfrm>
            <a:off x="1662113" y="1635125"/>
            <a:ext cx="5748337"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3"/>
          <p:cNvSpPr txBox="1">
            <a:spLocks noChangeArrowheads="1"/>
          </p:cNvSpPr>
          <p:nvPr/>
        </p:nvSpPr>
        <p:spPr bwMode="auto">
          <a:xfrm>
            <a:off x="669925" y="1144588"/>
            <a:ext cx="4541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a:solidFill>
                  <a:srgbClr val="FFFF00"/>
                </a:solidFill>
              </a:rPr>
              <a:t>5-station design as seen from the tip</a:t>
            </a:r>
          </a:p>
        </p:txBody>
      </p:sp>
      <p:sp>
        <p:nvSpPr>
          <p:cNvPr id="25607" name="Rectangle 4"/>
          <p:cNvSpPr>
            <a:spLocks noGrp="1" noChangeArrowheads="1"/>
          </p:cNvSpPr>
          <p:nvPr>
            <p:ph type="title"/>
          </p:nvPr>
        </p:nvSpPr>
        <p:spPr>
          <a:xfrm>
            <a:off x="457200" y="-3175"/>
            <a:ext cx="8229600" cy="655638"/>
          </a:xfrm>
        </p:spPr>
        <p:txBody>
          <a:bodyPr/>
          <a:lstStyle/>
          <a:p>
            <a:r>
              <a:rPr lang="en-US" altLang="en-US" sz="2800" b="1" i="1" smtClean="0">
                <a:solidFill>
                  <a:srgbClr val="FF9900"/>
                </a:solidFill>
              </a:rPr>
              <a:t>Wind Turbine – Blade Design</a:t>
            </a:r>
          </a:p>
        </p:txBody>
      </p:sp>
      <p:sp>
        <p:nvSpPr>
          <p:cNvPr id="25608" name="Text Box 5"/>
          <p:cNvSpPr txBox="1">
            <a:spLocks noChangeArrowheads="1"/>
          </p:cNvSpPr>
          <p:nvPr/>
        </p:nvSpPr>
        <p:spPr bwMode="auto">
          <a:xfrm>
            <a:off x="350838" y="717550"/>
            <a:ext cx="431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b="1">
                <a:solidFill>
                  <a:srgbClr val="FFFF99"/>
                </a:solidFill>
              </a:rPr>
              <a:t>Blade size and shape</a:t>
            </a:r>
          </a:p>
        </p:txBody>
      </p:sp>
      <p:sp>
        <p:nvSpPr>
          <p:cNvPr id="25609" name="Text Box 6"/>
          <p:cNvSpPr txBox="1">
            <a:spLocks noChangeArrowheads="1"/>
          </p:cNvSpPr>
          <p:nvPr/>
        </p:nvSpPr>
        <p:spPr bwMode="auto">
          <a:xfrm>
            <a:off x="5614988" y="885825"/>
            <a:ext cx="188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a:solidFill>
                  <a:srgbClr val="FFFF00"/>
                </a:solidFill>
              </a:rPr>
              <a:t>Last profile next to the hub</a:t>
            </a:r>
          </a:p>
        </p:txBody>
      </p:sp>
      <p:sp>
        <p:nvSpPr>
          <p:cNvPr id="25610" name="Line 7"/>
          <p:cNvSpPr>
            <a:spLocks noChangeShapeType="1"/>
          </p:cNvSpPr>
          <p:nvPr/>
        </p:nvSpPr>
        <p:spPr bwMode="auto">
          <a:xfrm flipH="1">
            <a:off x="5314950" y="1514475"/>
            <a:ext cx="671513" cy="58578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1" name="Text Box 8"/>
          <p:cNvSpPr txBox="1">
            <a:spLocks noChangeArrowheads="1"/>
          </p:cNvSpPr>
          <p:nvPr/>
        </p:nvSpPr>
        <p:spPr bwMode="auto">
          <a:xfrm>
            <a:off x="1866900" y="3467100"/>
            <a:ext cx="188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a:solidFill>
                  <a:srgbClr val="0000FF"/>
                </a:solidFill>
              </a:rPr>
              <a:t>First profile at the tip</a:t>
            </a:r>
          </a:p>
        </p:txBody>
      </p:sp>
      <p:sp>
        <p:nvSpPr>
          <p:cNvPr id="25612" name="Line 9"/>
          <p:cNvSpPr>
            <a:spLocks noChangeShapeType="1"/>
          </p:cNvSpPr>
          <p:nvPr/>
        </p:nvSpPr>
        <p:spPr bwMode="auto">
          <a:xfrm flipV="1">
            <a:off x="3186113" y="3700463"/>
            <a:ext cx="671512" cy="17145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22531"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22532"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C5F88AE1-3227-4D73-ACD8-6F67D781C96E}" type="slidenum">
              <a:rPr lang="en-US" smtClean="0"/>
              <a:pPr eaLnBrk="1" hangingPunct="1">
                <a:defRPr/>
              </a:pPr>
              <a:t>24</a:t>
            </a:fld>
            <a:endParaRPr lang="en-US" smtClean="0"/>
          </a:p>
        </p:txBody>
      </p:sp>
      <p:sp>
        <p:nvSpPr>
          <p:cNvPr id="26629" name="Rectangle 4"/>
          <p:cNvSpPr>
            <a:spLocks noGrp="1" noChangeArrowheads="1"/>
          </p:cNvSpPr>
          <p:nvPr>
            <p:ph type="title"/>
          </p:nvPr>
        </p:nvSpPr>
        <p:spPr>
          <a:xfrm>
            <a:off x="457200" y="103188"/>
            <a:ext cx="8229600" cy="615950"/>
          </a:xfrm>
        </p:spPr>
        <p:txBody>
          <a:bodyPr/>
          <a:lstStyle/>
          <a:p>
            <a:pPr eaLnBrk="1" hangingPunct="1"/>
            <a:r>
              <a:rPr lang="en-US" altLang="en-US" sz="2800" b="1" i="1" smtClean="0">
                <a:solidFill>
                  <a:srgbClr val="FF9900"/>
                </a:solidFill>
              </a:rPr>
              <a:t>Power Generated by Wind Turbine</a:t>
            </a:r>
          </a:p>
        </p:txBody>
      </p:sp>
      <p:pic>
        <p:nvPicPr>
          <p:cNvPr id="26630" name="Picture 5"/>
          <p:cNvPicPr>
            <a:picLocks noChangeAspect="1" noChangeArrowheads="1"/>
          </p:cNvPicPr>
          <p:nvPr/>
        </p:nvPicPr>
        <p:blipFill>
          <a:blip r:embed="rId3">
            <a:extLst>
              <a:ext uri="{28A0092B-C50C-407E-A947-70E740481C1C}">
                <a14:useLocalDpi xmlns:a14="http://schemas.microsoft.com/office/drawing/2010/main" val="0"/>
              </a:ext>
            </a:extLst>
          </a:blip>
          <a:srcRect l="8109" t="4056" r="5405" b="1613"/>
          <a:stretch>
            <a:fillRect/>
          </a:stretch>
        </p:blipFill>
        <p:spPr bwMode="auto">
          <a:xfrm>
            <a:off x="311150" y="892175"/>
            <a:ext cx="8580438"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1281113" y="2036763"/>
            <a:ext cx="1584325" cy="1387475"/>
            <a:chOff x="798" y="1660"/>
            <a:chExt cx="998" cy="874"/>
          </a:xfrm>
        </p:grpSpPr>
        <p:sp>
          <p:nvSpPr>
            <p:cNvPr id="26637" name="Text Box 6"/>
            <p:cNvSpPr txBox="1">
              <a:spLocks noChangeArrowheads="1"/>
            </p:cNvSpPr>
            <p:nvPr/>
          </p:nvSpPr>
          <p:spPr bwMode="auto">
            <a:xfrm>
              <a:off x="798" y="1660"/>
              <a:ext cx="9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a:solidFill>
                    <a:srgbClr val="FF0000"/>
                  </a:solidFill>
                </a:rPr>
                <a:t>Swept area</a:t>
              </a:r>
            </a:p>
          </p:txBody>
        </p:sp>
        <p:sp>
          <p:nvSpPr>
            <p:cNvPr id="26638" name="Oval 8"/>
            <p:cNvSpPr>
              <a:spLocks noChangeArrowheads="1"/>
            </p:cNvSpPr>
            <p:nvPr/>
          </p:nvSpPr>
          <p:spPr bwMode="auto">
            <a:xfrm>
              <a:off x="1354" y="2102"/>
              <a:ext cx="442" cy="432"/>
            </a:xfrm>
            <a:prstGeom prst="ellipse">
              <a:avLst/>
            </a:prstGeom>
            <a:solidFill>
              <a:srgbClr val="0066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6639" name="Line 7"/>
            <p:cNvSpPr>
              <a:spLocks noChangeShapeType="1"/>
            </p:cNvSpPr>
            <p:nvPr/>
          </p:nvSpPr>
          <p:spPr bwMode="auto">
            <a:xfrm>
              <a:off x="1134" y="1900"/>
              <a:ext cx="384" cy="33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32" name="Text Box 9"/>
          <p:cNvSpPr txBox="1">
            <a:spLocks noChangeArrowheads="1"/>
          </p:cNvSpPr>
          <p:nvPr/>
        </p:nvSpPr>
        <p:spPr bwMode="auto">
          <a:xfrm>
            <a:off x="7581900" y="3187700"/>
            <a:ext cx="960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400" b="1">
                <a:solidFill>
                  <a:srgbClr val="0000FF"/>
                </a:solidFill>
              </a:rPr>
              <a:t>Diameter</a:t>
            </a:r>
          </a:p>
        </p:txBody>
      </p:sp>
      <p:sp>
        <p:nvSpPr>
          <p:cNvPr id="26633" name="Text Box 10"/>
          <p:cNvSpPr txBox="1">
            <a:spLocks noChangeArrowheads="1"/>
          </p:cNvSpPr>
          <p:nvPr/>
        </p:nvSpPr>
        <p:spPr bwMode="auto">
          <a:xfrm>
            <a:off x="6384925" y="3454400"/>
            <a:ext cx="1031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400" b="1">
                <a:solidFill>
                  <a:srgbClr val="0000FF"/>
                </a:solidFill>
              </a:rPr>
              <a:t>Elevation</a:t>
            </a:r>
          </a:p>
        </p:txBody>
      </p:sp>
      <p:sp>
        <p:nvSpPr>
          <p:cNvPr id="26634" name="Line 11"/>
          <p:cNvSpPr>
            <a:spLocks noChangeShapeType="1"/>
          </p:cNvSpPr>
          <p:nvPr/>
        </p:nvSpPr>
        <p:spPr bwMode="auto">
          <a:xfrm flipH="1" flipV="1">
            <a:off x="6642100" y="3182938"/>
            <a:ext cx="228600" cy="22860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5" name="Line 12"/>
          <p:cNvSpPr>
            <a:spLocks noChangeShapeType="1"/>
          </p:cNvSpPr>
          <p:nvPr/>
        </p:nvSpPr>
        <p:spPr bwMode="auto">
          <a:xfrm flipH="1" flipV="1">
            <a:off x="6997700" y="2976563"/>
            <a:ext cx="579438" cy="320675"/>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0" name="Rectangle 14"/>
          <p:cNvSpPr>
            <a:spLocks noChangeArrowheads="1"/>
          </p:cNvSpPr>
          <p:nvPr/>
        </p:nvSpPr>
        <p:spPr bwMode="auto">
          <a:xfrm>
            <a:off x="317500" y="4719638"/>
            <a:ext cx="8632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00"/>
                </a:solidFill>
              </a:rPr>
              <a:t>There are about 4,900 wind turbines in California at Altamont Pass (between Tracy and Livermore). The capacity is 580 MW, enough to serve 180,000 homes. In the past, Altamont generated 822x10</a:t>
            </a:r>
            <a:r>
              <a:rPr lang="en-US" altLang="en-US" sz="2000" baseline="42000">
                <a:solidFill>
                  <a:srgbClr val="FFFF00"/>
                </a:solidFill>
              </a:rPr>
              <a:t>6</a:t>
            </a:r>
            <a:r>
              <a:rPr lang="en-US" altLang="en-US" sz="2000">
                <a:solidFill>
                  <a:srgbClr val="FFFF00"/>
                </a:solidFill>
              </a:rPr>
              <a:t> kW hours, enough to provide power for 126,000 homes (6500 Kwh per house)</a:t>
            </a:r>
            <a:r>
              <a:rPr lang="en-US" altLang="en-US" sz="180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30"/>
                                        </p:tgtEl>
                                        <p:attrNameLst>
                                          <p:attrName>style.visibility</p:attrName>
                                        </p:attrNameLst>
                                      </p:cBhvr>
                                      <p:to>
                                        <p:strVal val="visible"/>
                                      </p:to>
                                    </p:set>
                                    <p:animEffect transition="in" filter="fade">
                                      <p:cBhvr>
                                        <p:cTn id="12" dur="2000"/>
                                        <p:tgtEl>
                                          <p:spTgt spid="60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 / Hsu</a:t>
            </a:r>
          </a:p>
        </p:txBody>
      </p:sp>
      <p:sp>
        <p:nvSpPr>
          <p:cNvPr id="23555"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2355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7F5D161-AE27-4B25-953F-BF0EDB37D6F1}" type="slidenum">
              <a:rPr lang="en-US" smtClean="0"/>
              <a:pPr eaLnBrk="1" hangingPunct="1">
                <a:defRPr/>
              </a:pPr>
              <a:t>25</a:t>
            </a:fld>
            <a:endParaRPr lang="en-US" smtClean="0"/>
          </a:p>
        </p:txBody>
      </p:sp>
      <p:sp>
        <p:nvSpPr>
          <p:cNvPr id="23557" name="Rectangle 5"/>
          <p:cNvSpPr>
            <a:spLocks noChangeArrowheads="1"/>
          </p:cNvSpPr>
          <p:nvPr/>
        </p:nvSpPr>
        <p:spPr bwMode="auto">
          <a:xfrm>
            <a:off x="788988" y="4867275"/>
            <a:ext cx="8008937" cy="1322388"/>
          </a:xfrm>
          <a:prstGeom prst="rect">
            <a:avLst/>
          </a:prstGeom>
          <a:noFill/>
          <a:ln w="9525">
            <a:noFill/>
            <a:miter lim="800000"/>
            <a:headEnd/>
            <a:tailEnd/>
          </a:ln>
        </p:spPr>
        <p:txBody>
          <a:bodyPr>
            <a:spAutoFit/>
          </a:bodyPr>
          <a:lstStyle/>
          <a:p>
            <a:pPr marL="1709738" indent="-1709738" eaLnBrk="0" hangingPunct="0">
              <a:defRPr/>
            </a:pPr>
            <a:endParaRPr lang="en-US" sz="2000" dirty="0">
              <a:solidFill>
                <a:srgbClr val="FFFF00"/>
              </a:solidFill>
              <a:cs typeface="+mn-cs"/>
            </a:endParaRPr>
          </a:p>
          <a:p>
            <a:pPr marL="1709738" indent="-1709738" eaLnBrk="0" hangingPunct="0">
              <a:defRPr/>
            </a:pPr>
            <a:r>
              <a:rPr lang="en-US" sz="2000" dirty="0">
                <a:solidFill>
                  <a:srgbClr val="FFFF00"/>
                </a:solidFill>
                <a:cs typeface="+mn-cs"/>
              </a:rPr>
              <a:t>&gt; </a:t>
            </a:r>
            <a:r>
              <a:rPr lang="en-US" sz="2000" b="1" dirty="0">
                <a:solidFill>
                  <a:srgbClr val="FFFF99"/>
                </a:solidFill>
                <a:cs typeface="+mn-cs"/>
              </a:rPr>
              <a:t>50 mph     </a:t>
            </a:r>
            <a:r>
              <a:rPr lang="en-US" sz="2000" dirty="0">
                <a:solidFill>
                  <a:srgbClr val="FFFF00"/>
                </a:solidFill>
                <a:cs typeface="+mn-cs"/>
              </a:rPr>
              <a:t>---  Turbine is shut down when wind speed is higher than 50mph (called </a:t>
            </a:r>
            <a:r>
              <a:rPr lang="en-US" sz="2000" b="1" dirty="0">
                <a:solidFill>
                  <a:srgbClr val="FFFF99"/>
                </a:solidFill>
                <a:cs typeface="+mn-cs"/>
              </a:rPr>
              <a:t>“Cut-out” speed</a:t>
            </a:r>
            <a:r>
              <a:rPr lang="en-US" sz="2000" dirty="0">
                <a:solidFill>
                  <a:srgbClr val="FFFF00"/>
                </a:solidFill>
                <a:cs typeface="+mn-cs"/>
              </a:rPr>
              <a:t>)  to prevent structure failure.</a:t>
            </a:r>
          </a:p>
        </p:txBody>
      </p:sp>
      <p:sp>
        <p:nvSpPr>
          <p:cNvPr id="27654" name="Rectangle 6"/>
          <p:cNvSpPr>
            <a:spLocks noChangeArrowheads="1"/>
          </p:cNvSpPr>
          <p:nvPr/>
        </p:nvSpPr>
        <p:spPr bwMode="auto">
          <a:xfrm>
            <a:off x="2479675" y="147638"/>
            <a:ext cx="4808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a:solidFill>
                  <a:srgbClr val="FF9900"/>
                </a:solidFill>
              </a:rPr>
              <a:t>Typical Wind Turbine Operation</a:t>
            </a:r>
          </a:p>
        </p:txBody>
      </p:sp>
      <p:sp>
        <p:nvSpPr>
          <p:cNvPr id="27655" name="Rectangle 1"/>
          <p:cNvSpPr>
            <a:spLocks noChangeArrowheads="1"/>
          </p:cNvSpPr>
          <p:nvPr/>
        </p:nvSpPr>
        <p:spPr bwMode="auto">
          <a:xfrm>
            <a:off x="788988" y="777875"/>
            <a:ext cx="8023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9738" indent="-17097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99"/>
                </a:solidFill>
              </a:rPr>
              <a:t>0  ~ 10 mph  </a:t>
            </a:r>
            <a:r>
              <a:rPr lang="en-US" altLang="en-US" sz="2000">
                <a:solidFill>
                  <a:srgbClr val="FFFF00"/>
                </a:solidFill>
              </a:rPr>
              <a:t>---  Wind speed is too low for generating power. Turbine is not operational.  </a:t>
            </a:r>
            <a:r>
              <a:rPr lang="en-US" altLang="en-US" sz="2000" b="1" i="1">
                <a:solidFill>
                  <a:srgbClr val="FFFF99"/>
                </a:solidFill>
              </a:rPr>
              <a:t>Rotor is locked</a:t>
            </a:r>
            <a:r>
              <a:rPr lang="en-US" altLang="en-US" sz="2000">
                <a:solidFill>
                  <a:srgbClr val="FFFF00"/>
                </a:solidFill>
              </a:rPr>
              <a:t>. </a:t>
            </a:r>
          </a:p>
        </p:txBody>
      </p:sp>
      <p:sp>
        <p:nvSpPr>
          <p:cNvPr id="3" name="Rectangle 2"/>
          <p:cNvSpPr>
            <a:spLocks noChangeArrowheads="1"/>
          </p:cNvSpPr>
          <p:nvPr/>
        </p:nvSpPr>
        <p:spPr bwMode="auto">
          <a:xfrm>
            <a:off x="788988" y="1624013"/>
            <a:ext cx="8105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9738" indent="-17097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99"/>
                </a:solidFill>
              </a:rPr>
              <a:t>10 ~ 25 mph </a:t>
            </a:r>
            <a:r>
              <a:rPr lang="en-US" altLang="en-US" sz="2000">
                <a:solidFill>
                  <a:srgbClr val="FFFF00"/>
                </a:solidFill>
              </a:rPr>
              <a:t>--- 10 mph is the minimum operational speed.  It is called “</a:t>
            </a:r>
            <a:r>
              <a:rPr lang="en-US" altLang="en-US" sz="2000" b="1" i="1">
                <a:solidFill>
                  <a:srgbClr val="FFFF99"/>
                </a:solidFill>
              </a:rPr>
              <a:t>Cut-in speed</a:t>
            </a:r>
            <a:r>
              <a:rPr lang="en-US" altLang="en-US" sz="2000">
                <a:solidFill>
                  <a:srgbClr val="FFFF00"/>
                </a:solidFill>
              </a:rPr>
              <a:t>”.    In 10 ~ 25 mph wind,  generated power increases with the wind speed. </a:t>
            </a:r>
          </a:p>
        </p:txBody>
      </p:sp>
      <p:sp>
        <p:nvSpPr>
          <p:cNvPr id="4" name="Rectangle 3"/>
          <p:cNvSpPr>
            <a:spLocks noChangeArrowheads="1"/>
          </p:cNvSpPr>
          <p:nvPr/>
        </p:nvSpPr>
        <p:spPr bwMode="auto">
          <a:xfrm>
            <a:off x="788988" y="2773363"/>
            <a:ext cx="80772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9738" indent="-17097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dirty="0">
                <a:solidFill>
                  <a:srgbClr val="FFFF99"/>
                </a:solidFill>
              </a:rPr>
              <a:t>25 ~ 50 mph </a:t>
            </a:r>
            <a:r>
              <a:rPr lang="en-US" altLang="en-US" sz="2000" dirty="0">
                <a:solidFill>
                  <a:srgbClr val="FFFF00"/>
                </a:solidFill>
              </a:rPr>
              <a:t>--- Typical wind turbines reach the rated power (maximum operating power) at wind speed of 25mph (called </a:t>
            </a:r>
            <a:r>
              <a:rPr lang="en-US" altLang="en-US" sz="2000" b="1" i="1" dirty="0">
                <a:solidFill>
                  <a:srgbClr val="FFFF99"/>
                </a:solidFill>
              </a:rPr>
              <a:t>Rated wind speed</a:t>
            </a:r>
            <a:r>
              <a:rPr lang="en-US" altLang="en-US" sz="2000" dirty="0">
                <a:solidFill>
                  <a:srgbClr val="FFFF00"/>
                </a:solidFill>
              </a:rPr>
              <a:t>). Further increase in wind speed will not result in substantially higher generated power by design. </a:t>
            </a:r>
            <a:r>
              <a:rPr lang="en-US" altLang="en-US" sz="2000" dirty="0" smtClean="0">
                <a:solidFill>
                  <a:srgbClr val="FFFF00"/>
                </a:solidFill>
              </a:rPr>
              <a:t>This </a:t>
            </a:r>
            <a:r>
              <a:rPr lang="en-US" altLang="en-US" sz="2000" dirty="0">
                <a:solidFill>
                  <a:srgbClr val="FFFF00"/>
                </a:solidFill>
              </a:rPr>
              <a:t>is accomplished by, for example, pitching the blade angle to reduce the turbine efficiency.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557"/>
                                        </p:tgtEl>
                                        <p:attrNameLst>
                                          <p:attrName>style.visibility</p:attrName>
                                        </p:attrNameLst>
                                      </p:cBhvr>
                                      <p:to>
                                        <p:strVal val="visible"/>
                                      </p:to>
                                    </p:set>
                                    <p:animEffect transition="in" filter="fade">
                                      <p:cBhvr>
                                        <p:cTn id="21" dur="1000"/>
                                        <p:tgtEl>
                                          <p:spTgt spid="23557"/>
                                        </p:tgtEl>
                                      </p:cBhvr>
                                    </p:animEffect>
                                    <p:anim calcmode="lin" valueType="num">
                                      <p:cBhvr>
                                        <p:cTn id="22" dur="1000" fill="hold"/>
                                        <p:tgtEl>
                                          <p:spTgt spid="23557"/>
                                        </p:tgtEl>
                                        <p:attrNameLst>
                                          <p:attrName>ppt_x</p:attrName>
                                        </p:attrNameLst>
                                      </p:cBhvr>
                                      <p:tavLst>
                                        <p:tav tm="0">
                                          <p:val>
                                            <p:strVal val="#ppt_x"/>
                                          </p:val>
                                        </p:tav>
                                        <p:tav tm="100000">
                                          <p:val>
                                            <p:strVal val="#ppt_x"/>
                                          </p:val>
                                        </p:tav>
                                      </p:tavLst>
                                    </p:anim>
                                    <p:anim calcmode="lin" valueType="num">
                                      <p:cBhvr>
                                        <p:cTn id="23" dur="1000" fill="hold"/>
                                        <p:tgtEl>
                                          <p:spTgt spid="23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24579"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24580"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AF67263-12A0-4B63-94F4-B7DEAC88B4D2}" type="slidenum">
              <a:rPr lang="en-US" smtClean="0"/>
              <a:pPr eaLnBrk="1" hangingPunct="1">
                <a:defRPr/>
              </a:pPr>
              <a:t>26</a:t>
            </a:fld>
            <a:endParaRPr lang="en-US" smtClean="0"/>
          </a:p>
        </p:txBody>
      </p:sp>
      <p:sp>
        <p:nvSpPr>
          <p:cNvPr id="28677" name="Rectangle 4"/>
          <p:cNvSpPr>
            <a:spLocks noGrp="1" noChangeArrowheads="1"/>
          </p:cNvSpPr>
          <p:nvPr>
            <p:ph type="title"/>
          </p:nvPr>
        </p:nvSpPr>
        <p:spPr>
          <a:xfrm>
            <a:off x="457200" y="274638"/>
            <a:ext cx="8229600" cy="715962"/>
          </a:xfrm>
        </p:spPr>
        <p:txBody>
          <a:bodyPr/>
          <a:lstStyle/>
          <a:p>
            <a:pPr eaLnBrk="1" hangingPunct="1"/>
            <a:r>
              <a:rPr lang="en-US" altLang="en-US" sz="2800" b="1" i="1" smtClean="0">
                <a:solidFill>
                  <a:srgbClr val="FF9900"/>
                </a:solidFill>
              </a:rPr>
              <a:t>Theoretical Power Generated by Wind Turbine</a:t>
            </a:r>
          </a:p>
        </p:txBody>
      </p:sp>
      <p:sp>
        <p:nvSpPr>
          <p:cNvPr id="28678" name="Text Box 6"/>
          <p:cNvSpPr txBox="1">
            <a:spLocks noChangeArrowheads="1"/>
          </p:cNvSpPr>
          <p:nvPr/>
        </p:nvSpPr>
        <p:spPr bwMode="auto">
          <a:xfrm>
            <a:off x="3046413" y="1098550"/>
            <a:ext cx="3549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000">
                <a:solidFill>
                  <a:srgbClr val="FFFF00"/>
                </a:solidFill>
              </a:rPr>
              <a:t>Power = ½ (</a:t>
            </a:r>
            <a:r>
              <a:rPr lang="el-GR" altLang="en-US" sz="2000" i="1">
                <a:solidFill>
                  <a:srgbClr val="FFFF00"/>
                </a:solidFill>
              </a:rPr>
              <a:t>ρ</a:t>
            </a:r>
            <a:r>
              <a:rPr lang="en-US" altLang="en-US" sz="2000">
                <a:solidFill>
                  <a:srgbClr val="FFFF00"/>
                </a:solidFill>
              </a:rPr>
              <a:t>)(A)(V)</a:t>
            </a:r>
            <a:r>
              <a:rPr lang="en-US" altLang="en-US" sz="2000" baseline="42000">
                <a:solidFill>
                  <a:srgbClr val="FFFF00"/>
                </a:solidFill>
              </a:rPr>
              <a:t>3</a:t>
            </a:r>
            <a:endParaRPr lang="el-GR" altLang="en-US" sz="2000" baseline="42000">
              <a:solidFill>
                <a:srgbClr val="FFFF00"/>
              </a:solidFill>
            </a:endParaRPr>
          </a:p>
        </p:txBody>
      </p:sp>
      <p:sp>
        <p:nvSpPr>
          <p:cNvPr id="28679" name="Rectangle 8"/>
          <p:cNvSpPr>
            <a:spLocks noChangeArrowheads="1"/>
          </p:cNvSpPr>
          <p:nvPr/>
        </p:nvSpPr>
        <p:spPr bwMode="auto">
          <a:xfrm>
            <a:off x="974725" y="2047875"/>
            <a:ext cx="350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FF00"/>
                </a:solidFill>
              </a:rPr>
              <a:t>A</a:t>
            </a:r>
            <a:r>
              <a:rPr lang="en-US" altLang="en-US" sz="1800" i="1">
                <a:solidFill>
                  <a:srgbClr val="FFFF00"/>
                </a:solidFill>
              </a:rPr>
              <a:t> = </a:t>
            </a:r>
            <a:r>
              <a:rPr lang="en-US" altLang="en-US" sz="1800">
                <a:solidFill>
                  <a:srgbClr val="FFFF00"/>
                </a:solidFill>
              </a:rPr>
              <a:t>swept area = </a:t>
            </a:r>
            <a:r>
              <a:rPr lang="en-US" altLang="en-US" sz="2000">
                <a:solidFill>
                  <a:srgbClr val="FFFF00"/>
                </a:solidFill>
                <a:sym typeface="Symbol" pitchFamily="18" charset="2"/>
              </a:rPr>
              <a:t></a:t>
            </a:r>
            <a:r>
              <a:rPr lang="en-US" altLang="en-US" sz="1800">
                <a:solidFill>
                  <a:srgbClr val="FFFF00"/>
                </a:solidFill>
              </a:rPr>
              <a:t>(radius)</a:t>
            </a:r>
            <a:r>
              <a:rPr lang="en-US" altLang="en-US" sz="1800" baseline="42000">
                <a:solidFill>
                  <a:srgbClr val="FFFF00"/>
                </a:solidFill>
              </a:rPr>
              <a:t>2</a:t>
            </a:r>
            <a:r>
              <a:rPr lang="en-US" altLang="en-US" sz="1800">
                <a:solidFill>
                  <a:srgbClr val="FFFF00"/>
                </a:solidFill>
              </a:rPr>
              <a:t>,  m</a:t>
            </a:r>
            <a:r>
              <a:rPr lang="en-US" altLang="en-US" sz="1800" baseline="42000">
                <a:solidFill>
                  <a:srgbClr val="FFFF00"/>
                </a:solidFill>
              </a:rPr>
              <a:t>2</a:t>
            </a:r>
            <a:r>
              <a:rPr lang="en-US" altLang="en-US" sz="1800"/>
              <a:t> </a:t>
            </a:r>
            <a:endParaRPr lang="en-US" altLang="en-US" sz="1800" baseline="42000"/>
          </a:p>
        </p:txBody>
      </p:sp>
      <p:sp>
        <p:nvSpPr>
          <p:cNvPr id="28680" name="Rectangle 9"/>
          <p:cNvSpPr>
            <a:spLocks noChangeArrowheads="1"/>
          </p:cNvSpPr>
          <p:nvPr/>
        </p:nvSpPr>
        <p:spPr bwMode="auto">
          <a:xfrm>
            <a:off x="974725" y="2498725"/>
            <a:ext cx="278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FF00"/>
                </a:solidFill>
              </a:rPr>
              <a:t>V</a:t>
            </a:r>
            <a:r>
              <a:rPr lang="en-US" altLang="en-US" sz="1800" i="1">
                <a:solidFill>
                  <a:srgbClr val="FFFF00"/>
                </a:solidFill>
              </a:rPr>
              <a:t> = </a:t>
            </a:r>
            <a:r>
              <a:rPr lang="en-US" altLang="en-US" sz="1800">
                <a:solidFill>
                  <a:srgbClr val="FFFF00"/>
                </a:solidFill>
              </a:rPr>
              <a:t>Wind Velocity, m/sec.</a:t>
            </a:r>
            <a:endParaRPr lang="en-US" altLang="en-US" sz="1800" baseline="42000">
              <a:solidFill>
                <a:srgbClr val="FFFF00"/>
              </a:solidFill>
            </a:endParaRPr>
          </a:p>
        </p:txBody>
      </p:sp>
      <p:sp>
        <p:nvSpPr>
          <p:cNvPr id="54286" name="Text Box 14"/>
          <p:cNvSpPr txBox="1">
            <a:spLocks noChangeArrowheads="1"/>
          </p:cNvSpPr>
          <p:nvPr/>
        </p:nvSpPr>
        <p:spPr bwMode="auto">
          <a:xfrm>
            <a:off x="717550" y="5151438"/>
            <a:ext cx="799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l-GR" altLang="en-US" sz="1800" i="1">
                <a:solidFill>
                  <a:srgbClr val="FFFF00"/>
                </a:solidFill>
              </a:rPr>
              <a:t>ρ</a:t>
            </a:r>
            <a:r>
              <a:rPr lang="en-US" altLang="en-US" sz="1800">
                <a:solidFill>
                  <a:srgbClr val="FFFF00"/>
                </a:solidFill>
              </a:rPr>
              <a:t>  = 1.16 kg/m</a:t>
            </a:r>
            <a:r>
              <a:rPr lang="en-US" altLang="en-US" sz="1800" baseline="42000">
                <a:solidFill>
                  <a:srgbClr val="FFFF00"/>
                </a:solidFill>
              </a:rPr>
              <a:t>3</a:t>
            </a:r>
            <a:r>
              <a:rPr lang="en-US" altLang="en-US" sz="1800">
                <a:solidFill>
                  <a:srgbClr val="FFFF00"/>
                </a:solidFill>
              </a:rPr>
              <a:t> at Altamont pass, at 1010 feet elevation and average wind velocity of 7m/s (15.6 mph) at 50m tower height (turbines need a minimum of 14 mph, 6.25 m/s, wind velocity to generate power). </a:t>
            </a:r>
          </a:p>
        </p:txBody>
      </p:sp>
      <p:grpSp>
        <p:nvGrpSpPr>
          <p:cNvPr id="2" name="Group 21"/>
          <p:cNvGrpSpPr>
            <a:grpSpLocks/>
          </p:cNvGrpSpPr>
          <p:nvPr/>
        </p:nvGrpSpPr>
        <p:grpSpPr bwMode="auto">
          <a:xfrm>
            <a:off x="974725" y="3198813"/>
            <a:ext cx="7024688" cy="1522412"/>
            <a:chOff x="614" y="2015"/>
            <a:chExt cx="4425" cy="959"/>
          </a:xfrm>
        </p:grpSpPr>
        <p:sp>
          <p:nvSpPr>
            <p:cNvPr id="28689" name="Rectangle 12"/>
            <p:cNvSpPr>
              <a:spLocks noChangeArrowheads="1"/>
            </p:cNvSpPr>
            <p:nvPr/>
          </p:nvSpPr>
          <p:spPr bwMode="auto">
            <a:xfrm>
              <a:off x="614" y="2015"/>
              <a:ext cx="25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l-GR" altLang="en-US" sz="1800" i="1">
                  <a:solidFill>
                    <a:srgbClr val="FFFF99"/>
                  </a:solidFill>
                </a:rPr>
                <a:t>ρ</a:t>
              </a:r>
              <a:r>
                <a:rPr lang="en-US" altLang="en-US" sz="1800" i="1">
                  <a:solidFill>
                    <a:srgbClr val="FFFF99"/>
                  </a:solidFill>
                </a:rPr>
                <a:t> = </a:t>
              </a:r>
              <a:r>
                <a:rPr lang="en-US" altLang="en-US" sz="1800">
                  <a:solidFill>
                    <a:srgbClr val="FFFF99"/>
                  </a:solidFill>
                </a:rPr>
                <a:t>1.16</a:t>
              </a:r>
              <a:r>
                <a:rPr lang="en-US" altLang="en-US" sz="1800" i="1">
                  <a:solidFill>
                    <a:srgbClr val="FFFF99"/>
                  </a:solidFill>
                </a:rPr>
                <a:t> </a:t>
              </a:r>
              <a:r>
                <a:rPr lang="en-US" altLang="en-US" sz="1800">
                  <a:solidFill>
                    <a:srgbClr val="FFFF99"/>
                  </a:solidFill>
                </a:rPr>
                <a:t>kg/m</a:t>
              </a:r>
              <a:r>
                <a:rPr lang="en-US" altLang="en-US" sz="1800" baseline="42000">
                  <a:solidFill>
                    <a:srgbClr val="FFFF99"/>
                  </a:solidFill>
                </a:rPr>
                <a:t>3</a:t>
              </a:r>
              <a:r>
                <a:rPr lang="en-US" altLang="en-US" sz="1800">
                  <a:solidFill>
                    <a:srgbClr val="FFFF99"/>
                  </a:solidFill>
                </a:rPr>
                <a:t>,  </a:t>
              </a:r>
              <a:r>
                <a:rPr lang="en-US" altLang="en-US" sz="1800" i="1">
                  <a:solidFill>
                    <a:srgbClr val="FFFF99"/>
                  </a:solidFill>
                </a:rPr>
                <a:t> </a:t>
              </a:r>
              <a:r>
                <a:rPr lang="en-US" altLang="en-US" sz="1800">
                  <a:solidFill>
                    <a:srgbClr val="FFFF99"/>
                  </a:solidFill>
                </a:rPr>
                <a:t>at</a:t>
              </a:r>
              <a:r>
                <a:rPr lang="en-US" altLang="en-US" sz="1800" i="1">
                  <a:solidFill>
                    <a:srgbClr val="FFFF99"/>
                  </a:solidFill>
                </a:rPr>
                <a:t> </a:t>
              </a:r>
              <a:r>
                <a:rPr lang="en-US" altLang="en-US" sz="1800">
                  <a:solidFill>
                    <a:srgbClr val="FFFF99"/>
                  </a:solidFill>
                </a:rPr>
                <a:t>1000 feet elevation</a:t>
              </a:r>
            </a:p>
          </p:txBody>
        </p:sp>
        <p:sp>
          <p:nvSpPr>
            <p:cNvPr id="28690" name="Rectangle 13"/>
            <p:cNvSpPr>
              <a:spLocks noChangeArrowheads="1"/>
            </p:cNvSpPr>
            <p:nvPr/>
          </p:nvSpPr>
          <p:spPr bwMode="auto">
            <a:xfrm>
              <a:off x="614" y="2292"/>
              <a:ext cx="25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l-GR" altLang="en-US" sz="1800" i="1">
                  <a:solidFill>
                    <a:srgbClr val="FFFF99"/>
                  </a:solidFill>
                </a:rPr>
                <a:t>ρ</a:t>
              </a:r>
              <a:r>
                <a:rPr lang="en-US" altLang="en-US" sz="1800" i="1">
                  <a:solidFill>
                    <a:srgbClr val="FFFF99"/>
                  </a:solidFill>
                </a:rPr>
                <a:t> = </a:t>
              </a:r>
              <a:r>
                <a:rPr lang="en-US" altLang="en-US" sz="1800">
                  <a:solidFill>
                    <a:srgbClr val="FFFF99"/>
                  </a:solidFill>
                </a:rPr>
                <a:t>1.00</a:t>
              </a:r>
              <a:r>
                <a:rPr lang="en-US" altLang="en-US" sz="1800" i="1">
                  <a:solidFill>
                    <a:srgbClr val="FFFF99"/>
                  </a:solidFill>
                </a:rPr>
                <a:t> </a:t>
              </a:r>
              <a:r>
                <a:rPr lang="en-US" altLang="en-US" sz="1800">
                  <a:solidFill>
                    <a:srgbClr val="FFFF99"/>
                  </a:solidFill>
                </a:rPr>
                <a:t>kg/m</a:t>
              </a:r>
              <a:r>
                <a:rPr lang="en-US" altLang="en-US" sz="1800" baseline="42000">
                  <a:solidFill>
                    <a:srgbClr val="FFFF99"/>
                  </a:solidFill>
                </a:rPr>
                <a:t>3</a:t>
              </a:r>
              <a:r>
                <a:rPr lang="en-US" altLang="en-US" sz="1800">
                  <a:solidFill>
                    <a:srgbClr val="FFFF99"/>
                  </a:solidFill>
                </a:rPr>
                <a:t>,  </a:t>
              </a:r>
              <a:r>
                <a:rPr lang="en-US" altLang="en-US" sz="1800" i="1">
                  <a:solidFill>
                    <a:srgbClr val="FFFF99"/>
                  </a:solidFill>
                </a:rPr>
                <a:t> </a:t>
              </a:r>
              <a:r>
                <a:rPr lang="en-US" altLang="en-US" sz="1800">
                  <a:solidFill>
                    <a:srgbClr val="FFFF99"/>
                  </a:solidFill>
                </a:rPr>
                <a:t>at</a:t>
              </a:r>
              <a:r>
                <a:rPr lang="en-US" altLang="en-US" sz="1800" i="1">
                  <a:solidFill>
                    <a:srgbClr val="FFFF99"/>
                  </a:solidFill>
                </a:rPr>
                <a:t> </a:t>
              </a:r>
              <a:r>
                <a:rPr lang="en-US" altLang="en-US" sz="1800">
                  <a:solidFill>
                    <a:srgbClr val="FFFF99"/>
                  </a:solidFill>
                </a:rPr>
                <a:t>5000 feet elevation</a:t>
              </a:r>
            </a:p>
          </p:txBody>
        </p:sp>
        <p:sp>
          <p:nvSpPr>
            <p:cNvPr id="28691" name="Text Box 16"/>
            <p:cNvSpPr txBox="1">
              <a:spLocks noChangeArrowheads="1"/>
            </p:cNvSpPr>
            <p:nvPr/>
          </p:nvSpPr>
          <p:spPr bwMode="auto">
            <a:xfrm>
              <a:off x="614" y="2570"/>
              <a:ext cx="442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l-GR" altLang="en-US" sz="1800" i="1">
                  <a:solidFill>
                    <a:srgbClr val="FFFF99"/>
                  </a:solidFill>
                </a:rPr>
                <a:t>ρ</a:t>
              </a:r>
              <a:r>
                <a:rPr lang="en-US" altLang="en-US" sz="1800">
                  <a:solidFill>
                    <a:srgbClr val="FFFF99"/>
                  </a:solidFill>
                </a:rPr>
                <a:t>  = 1.203 kg/m</a:t>
              </a:r>
              <a:r>
                <a:rPr lang="en-US" altLang="en-US" sz="1800" baseline="42000">
                  <a:solidFill>
                    <a:srgbClr val="FFFF99"/>
                  </a:solidFill>
                </a:rPr>
                <a:t>3</a:t>
              </a:r>
              <a:r>
                <a:rPr lang="en-US" altLang="en-US" sz="1800">
                  <a:solidFill>
                    <a:srgbClr val="FFFF99"/>
                  </a:solidFill>
                </a:rPr>
                <a:t> at San Jose, at 85 feet elevation. The average wind velocity is 5 mph at 50m tower height</a:t>
              </a:r>
            </a:p>
          </p:txBody>
        </p:sp>
      </p:grpSp>
      <p:sp>
        <p:nvSpPr>
          <p:cNvPr id="28683" name="Rectangle 20"/>
          <p:cNvSpPr>
            <a:spLocks noChangeArrowheads="1"/>
          </p:cNvSpPr>
          <p:nvPr/>
        </p:nvSpPr>
        <p:spPr bwMode="auto">
          <a:xfrm>
            <a:off x="974725" y="1655763"/>
            <a:ext cx="7531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l-GR" altLang="en-US" sz="1800" i="1">
                <a:solidFill>
                  <a:srgbClr val="FFFF00"/>
                </a:solidFill>
              </a:rPr>
              <a:t>ρ</a:t>
            </a:r>
            <a:r>
              <a:rPr lang="en-US" altLang="en-US" sz="1800" i="1">
                <a:solidFill>
                  <a:srgbClr val="FFFF00"/>
                </a:solidFill>
              </a:rPr>
              <a:t> = </a:t>
            </a:r>
            <a:r>
              <a:rPr lang="en-US" altLang="en-US" sz="1800">
                <a:solidFill>
                  <a:srgbClr val="FFFF00"/>
                </a:solidFill>
              </a:rPr>
              <a:t>Density of air = 1.2 kg/m</a:t>
            </a:r>
            <a:r>
              <a:rPr lang="en-US" altLang="en-US" sz="1800" baseline="42000">
                <a:solidFill>
                  <a:srgbClr val="FFFF00"/>
                </a:solidFill>
              </a:rPr>
              <a:t>3 </a:t>
            </a:r>
            <a:r>
              <a:rPr lang="en-US" altLang="en-US" sz="1800">
                <a:solidFill>
                  <a:srgbClr val="FFFF00"/>
                </a:solidFill>
              </a:rPr>
              <a:t>(.0745 lb/ft</a:t>
            </a:r>
            <a:r>
              <a:rPr lang="en-US" altLang="en-US" sz="1800" baseline="42000">
                <a:solidFill>
                  <a:srgbClr val="FFFF00"/>
                </a:solidFill>
              </a:rPr>
              <a:t>3</a:t>
            </a:r>
            <a:r>
              <a:rPr lang="en-US" altLang="en-US" sz="1800">
                <a:solidFill>
                  <a:srgbClr val="FFFF00"/>
                </a:solidFill>
              </a:rPr>
              <a:t>), at sea level, 20 </a:t>
            </a:r>
            <a:r>
              <a:rPr lang="en-US" altLang="en-US" sz="1800" baseline="42000">
                <a:solidFill>
                  <a:srgbClr val="FFFF00"/>
                </a:solidFill>
              </a:rPr>
              <a:t>o</a:t>
            </a:r>
            <a:r>
              <a:rPr lang="en-US" altLang="en-US" sz="1800">
                <a:solidFill>
                  <a:srgbClr val="FFFF00"/>
                </a:solidFill>
              </a:rPr>
              <a:t>C and dry air</a:t>
            </a:r>
            <a:endParaRPr lang="en-US" altLang="en-US" sz="1800" baseline="42000">
              <a:solidFill>
                <a:srgbClr val="FFFF00"/>
              </a:solidFill>
            </a:endParaRPr>
          </a:p>
        </p:txBody>
      </p:sp>
      <p:pic>
        <p:nvPicPr>
          <p:cNvPr id="28684" name="Picture 22"/>
          <p:cNvPicPr>
            <a:picLocks noChangeAspect="1" noChangeArrowheads="1"/>
          </p:cNvPicPr>
          <p:nvPr/>
        </p:nvPicPr>
        <p:blipFill>
          <a:blip r:embed="rId3">
            <a:extLst>
              <a:ext uri="{28A0092B-C50C-407E-A947-70E740481C1C}">
                <a14:useLocalDpi xmlns:a14="http://schemas.microsoft.com/office/drawing/2010/main" val="0"/>
              </a:ext>
            </a:extLst>
          </a:blip>
          <a:srcRect l="9596" t="59573" r="73489" b="1613"/>
          <a:stretch>
            <a:fillRect/>
          </a:stretch>
        </p:blipFill>
        <p:spPr bwMode="auto">
          <a:xfrm>
            <a:off x="6491288" y="2212975"/>
            <a:ext cx="16779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Oval 23"/>
          <p:cNvSpPr>
            <a:spLocks noChangeArrowheads="1"/>
          </p:cNvSpPr>
          <p:nvPr/>
        </p:nvSpPr>
        <p:spPr bwMode="auto">
          <a:xfrm>
            <a:off x="7304088" y="2695575"/>
            <a:ext cx="339725" cy="339725"/>
          </a:xfrm>
          <a:prstGeom prst="ellipse">
            <a:avLst/>
          </a:prstGeom>
          <a:solidFill>
            <a:srgbClr val="FFFF00">
              <a:alpha val="39999"/>
            </a:srgbClr>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8686" name="Text Box 24"/>
          <p:cNvSpPr txBox="1">
            <a:spLocks noChangeArrowheads="1"/>
          </p:cNvSpPr>
          <p:nvPr/>
        </p:nvSpPr>
        <p:spPr bwMode="auto">
          <a:xfrm>
            <a:off x="6842125" y="2876550"/>
            <a:ext cx="384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600">
                <a:solidFill>
                  <a:srgbClr val="0000FF"/>
                </a:solidFill>
              </a:rPr>
              <a:t>A</a:t>
            </a:r>
          </a:p>
        </p:txBody>
      </p:sp>
      <p:sp>
        <p:nvSpPr>
          <p:cNvPr id="28687" name="Line 25"/>
          <p:cNvSpPr>
            <a:spLocks noChangeShapeType="1"/>
          </p:cNvSpPr>
          <p:nvPr/>
        </p:nvSpPr>
        <p:spPr bwMode="auto">
          <a:xfrm flipV="1">
            <a:off x="7121525" y="2876550"/>
            <a:ext cx="323850" cy="14763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8" name="Rectangle 26"/>
          <p:cNvSpPr>
            <a:spLocks noChangeArrowheads="1"/>
          </p:cNvSpPr>
          <p:nvPr/>
        </p:nvSpPr>
        <p:spPr bwMode="auto">
          <a:xfrm>
            <a:off x="2928938" y="1028700"/>
            <a:ext cx="2828925" cy="557213"/>
          </a:xfrm>
          <a:prstGeom prst="rect">
            <a:avLst/>
          </a:prstGeom>
          <a:noFill/>
          <a:ln w="57150" cmpd="thickThin">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86"/>
                                        </p:tgtEl>
                                        <p:attrNameLst>
                                          <p:attrName>style.visibility</p:attrName>
                                        </p:attrNameLst>
                                      </p:cBhvr>
                                      <p:to>
                                        <p:strVal val="visible"/>
                                      </p:to>
                                    </p:set>
                                    <p:animEffect transition="in" filter="fade">
                                      <p:cBhvr>
                                        <p:cTn id="12" dur="1000"/>
                                        <p:tgtEl>
                                          <p:spTgt spid="54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25603"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25604"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3E99C27-78CF-47BD-8A23-FFD029C29DA5}" type="slidenum">
              <a:rPr lang="en-US" smtClean="0"/>
              <a:pPr eaLnBrk="1" hangingPunct="1">
                <a:defRPr/>
              </a:pPr>
              <a:t>27</a:t>
            </a:fld>
            <a:endParaRPr lang="en-US" smtClean="0"/>
          </a:p>
        </p:txBody>
      </p:sp>
      <p:sp>
        <p:nvSpPr>
          <p:cNvPr id="29701" name="Rectangle 4"/>
          <p:cNvSpPr>
            <a:spLocks noGrp="1" noChangeArrowheads="1"/>
          </p:cNvSpPr>
          <p:nvPr>
            <p:ph type="title"/>
          </p:nvPr>
        </p:nvSpPr>
        <p:spPr>
          <a:xfrm>
            <a:off x="457200" y="76200"/>
            <a:ext cx="8229600" cy="715963"/>
          </a:xfrm>
        </p:spPr>
        <p:txBody>
          <a:bodyPr/>
          <a:lstStyle/>
          <a:p>
            <a:pPr eaLnBrk="1" hangingPunct="1"/>
            <a:r>
              <a:rPr lang="en-US" altLang="en-US" sz="2800" b="1" i="1" smtClean="0">
                <a:solidFill>
                  <a:srgbClr val="FF9900"/>
                </a:solidFill>
              </a:rPr>
              <a:t>Wind Turbine Efficiency, </a:t>
            </a:r>
            <a:r>
              <a:rPr lang="el-GR" altLang="en-US" sz="2800" b="1" i="1" smtClean="0">
                <a:solidFill>
                  <a:srgbClr val="FF9900"/>
                </a:solidFill>
                <a:latin typeface="Times New Roman" pitchFamily="18" charset="0"/>
                <a:cs typeface="Times New Roman" pitchFamily="18" charset="0"/>
              </a:rPr>
              <a:t>η</a:t>
            </a:r>
            <a:endParaRPr lang="en-US" altLang="en-US" sz="2800" b="1" i="1" smtClean="0">
              <a:solidFill>
                <a:srgbClr val="FF9900"/>
              </a:solidFill>
              <a:latin typeface="Times New Roman" pitchFamily="18" charset="0"/>
              <a:cs typeface="Times New Roman" pitchFamily="18" charset="0"/>
            </a:endParaRPr>
          </a:p>
        </p:txBody>
      </p:sp>
      <p:sp>
        <p:nvSpPr>
          <p:cNvPr id="29702" name="Rectangle 5"/>
          <p:cNvSpPr>
            <a:spLocks noChangeArrowheads="1"/>
          </p:cNvSpPr>
          <p:nvPr/>
        </p:nvSpPr>
        <p:spPr bwMode="auto">
          <a:xfrm>
            <a:off x="838200" y="1828800"/>
            <a:ext cx="76962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FF00"/>
                </a:solidFill>
              </a:rPr>
              <a:t>It is the flow of air over the blades and through the rotor area that makes a wind turbine function. The wind turbine extracts energy by slowing the wind down. The theoretical maximum amount of energy in the wind that can be collected by a wind turbine's rotor is approximately 59.3%. This value is known as the Betz limit. If the blades were 100% efficient, a wind turbine would not work because the air, having given up all its energy, would entirely stop. In practice, the collection efficiency of a rotor is not as high as 59%. A more typical efficiency is 35% to 45%. A complete wind energy system, including rotor, transmission, generator, storage and other devices, which all have less than perfect efficiencies, will deliver between 10% and 30% of the original energy available in the wind.</a:t>
            </a:r>
          </a:p>
        </p:txBody>
      </p:sp>
      <p:sp>
        <p:nvSpPr>
          <p:cNvPr id="29703" name="Rectangle 6"/>
          <p:cNvSpPr>
            <a:spLocks noChangeArrowheads="1"/>
          </p:cNvSpPr>
          <p:nvPr/>
        </p:nvSpPr>
        <p:spPr bwMode="auto">
          <a:xfrm>
            <a:off x="609600" y="974725"/>
            <a:ext cx="2630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solidFill>
                  <a:srgbClr val="FF9900"/>
                </a:solidFill>
              </a:rPr>
              <a:t>Betz Limit (1919)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 / Hsu</a:t>
            </a:r>
          </a:p>
        </p:txBody>
      </p:sp>
      <p:sp>
        <p:nvSpPr>
          <p:cNvPr id="26627"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26628"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D62B64A-5B53-434B-B883-A62B02D3CBAA}" type="slidenum">
              <a:rPr lang="en-US" smtClean="0"/>
              <a:pPr eaLnBrk="1" hangingPunct="1">
                <a:defRPr/>
              </a:pPr>
              <a:t>28</a:t>
            </a:fld>
            <a:endParaRPr lang="en-US" smtClean="0"/>
          </a:p>
        </p:txBody>
      </p:sp>
      <p:sp>
        <p:nvSpPr>
          <p:cNvPr id="30725" name="Rectangle 4"/>
          <p:cNvSpPr>
            <a:spLocks noGrp="1" noChangeArrowheads="1"/>
          </p:cNvSpPr>
          <p:nvPr>
            <p:ph type="title"/>
          </p:nvPr>
        </p:nvSpPr>
        <p:spPr>
          <a:xfrm>
            <a:off x="457200" y="136525"/>
            <a:ext cx="8229600" cy="715963"/>
          </a:xfrm>
        </p:spPr>
        <p:txBody>
          <a:bodyPr/>
          <a:lstStyle/>
          <a:p>
            <a:pPr eaLnBrk="1" hangingPunct="1"/>
            <a:r>
              <a:rPr lang="en-US" altLang="en-US" sz="2800" b="1" i="1" smtClean="0">
                <a:solidFill>
                  <a:srgbClr val="FF9900"/>
                </a:solidFill>
              </a:rPr>
              <a:t>Power Generated by HWind Turbine</a:t>
            </a:r>
          </a:p>
        </p:txBody>
      </p:sp>
      <p:sp>
        <p:nvSpPr>
          <p:cNvPr id="30726" name="Rectangle 12"/>
          <p:cNvSpPr>
            <a:spLocks noChangeArrowheads="1"/>
          </p:cNvSpPr>
          <p:nvPr/>
        </p:nvSpPr>
        <p:spPr bwMode="auto">
          <a:xfrm>
            <a:off x="974725" y="2519363"/>
            <a:ext cx="1841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solidFill>
                <a:srgbClr val="FFFF99"/>
              </a:solidFill>
            </a:endParaRPr>
          </a:p>
        </p:txBody>
      </p:sp>
      <p:sp>
        <p:nvSpPr>
          <p:cNvPr id="21" name="Text Box 6"/>
          <p:cNvSpPr txBox="1">
            <a:spLocks noChangeArrowheads="1"/>
          </p:cNvSpPr>
          <p:nvPr/>
        </p:nvSpPr>
        <p:spPr bwMode="auto">
          <a:xfrm>
            <a:off x="919163" y="2474913"/>
            <a:ext cx="7773987" cy="3876675"/>
          </a:xfrm>
          <a:prstGeom prst="rect">
            <a:avLst/>
          </a:prstGeom>
          <a:noFill/>
          <a:ln w="9525">
            <a:noFill/>
            <a:miter lim="800000"/>
            <a:headEnd/>
            <a:tailEnd/>
          </a:ln>
        </p:spPr>
        <p:txBody>
          <a:bodyPr>
            <a:spAutoFit/>
          </a:bodyPr>
          <a:lstStyle/>
          <a:p>
            <a:pPr eaLnBrk="0" hangingPunct="0">
              <a:spcBef>
                <a:spcPct val="50000"/>
              </a:spcBef>
              <a:defRPr/>
            </a:pPr>
            <a:r>
              <a:rPr lang="en-US" sz="2000" dirty="0">
                <a:solidFill>
                  <a:srgbClr val="FFFF00"/>
                </a:solidFill>
                <a:cs typeface="+mn-cs"/>
              </a:rPr>
              <a:t>Air density is lower at higher elevation.  For 1000 feet above sea level, </a:t>
            </a:r>
            <a:r>
              <a:rPr lang="el-GR" sz="2000" dirty="0">
                <a:solidFill>
                  <a:srgbClr val="FFFF00"/>
                </a:solidFill>
                <a:cs typeface="+mn-cs"/>
              </a:rPr>
              <a:t>ρ</a:t>
            </a:r>
            <a:r>
              <a:rPr lang="en-US" sz="2000" dirty="0">
                <a:solidFill>
                  <a:srgbClr val="FFFF00"/>
                </a:solidFill>
                <a:cs typeface="+mn-cs"/>
              </a:rPr>
              <a:t>  is about  1.16 kg/m</a:t>
            </a:r>
            <a:r>
              <a:rPr lang="en-US" sz="2000" baseline="42000" dirty="0">
                <a:solidFill>
                  <a:srgbClr val="FFFF00"/>
                </a:solidFill>
                <a:cs typeface="+mn-cs"/>
              </a:rPr>
              <a:t>3</a:t>
            </a:r>
          </a:p>
          <a:p>
            <a:pPr eaLnBrk="0" hangingPunct="0">
              <a:spcBef>
                <a:spcPct val="50000"/>
              </a:spcBef>
              <a:defRPr/>
            </a:pPr>
            <a:endParaRPr lang="en-US" sz="2000" dirty="0">
              <a:solidFill>
                <a:srgbClr val="FFFF00"/>
              </a:solidFill>
              <a:cs typeface="+mn-cs"/>
            </a:endParaRPr>
          </a:p>
          <a:p>
            <a:pPr eaLnBrk="0" hangingPunct="0">
              <a:spcBef>
                <a:spcPct val="50000"/>
              </a:spcBef>
              <a:defRPr/>
            </a:pPr>
            <a:r>
              <a:rPr lang="en-US" sz="2000" dirty="0">
                <a:solidFill>
                  <a:srgbClr val="FFFF00"/>
                </a:solidFill>
                <a:cs typeface="+mn-cs"/>
              </a:rPr>
              <a:t>Power = ½ (</a:t>
            </a:r>
            <a:r>
              <a:rPr lang="el-GR" sz="2000" i="1" dirty="0">
                <a:solidFill>
                  <a:srgbClr val="FFFF00"/>
                </a:solidFill>
              </a:rPr>
              <a:t>ρ</a:t>
            </a:r>
            <a:r>
              <a:rPr lang="en-US" sz="2000" dirty="0">
                <a:solidFill>
                  <a:srgbClr val="FFFF00"/>
                </a:solidFill>
              </a:rPr>
              <a:t>)(A)(V)</a:t>
            </a:r>
            <a:r>
              <a:rPr lang="en-US" sz="2000" baseline="42000" dirty="0">
                <a:solidFill>
                  <a:srgbClr val="FFFF00"/>
                </a:solidFill>
              </a:rPr>
              <a:t>3</a:t>
            </a:r>
            <a:r>
              <a:rPr lang="en-US" sz="2000" dirty="0">
                <a:solidFill>
                  <a:srgbClr val="FFFF00"/>
                </a:solidFill>
                <a:cs typeface="+mn-cs"/>
              </a:rPr>
              <a:t> </a:t>
            </a:r>
            <a:r>
              <a:rPr lang="en-US" sz="2000" dirty="0">
                <a:solidFill>
                  <a:srgbClr val="FFFF00"/>
                </a:solidFill>
                <a:latin typeface="Times New Roman" pitchFamily="18" charset="0"/>
                <a:cs typeface="Times New Roman" pitchFamily="18" charset="0"/>
              </a:rPr>
              <a:t>(</a:t>
            </a:r>
            <a:r>
              <a:rPr lang="en-US" sz="2400" i="1" dirty="0">
                <a:solidFill>
                  <a:srgbClr val="FFFF00"/>
                </a:solidFill>
                <a:latin typeface="Times New Roman" pitchFamily="18" charset="0"/>
                <a:cs typeface="Times New Roman" pitchFamily="18" charset="0"/>
              </a:rPr>
              <a:t>η</a:t>
            </a:r>
            <a:r>
              <a:rPr lang="en-US" sz="2000" dirty="0">
                <a:solidFill>
                  <a:srgbClr val="FFFF00"/>
                </a:solidFill>
                <a:latin typeface="Times New Roman" pitchFamily="18" charset="0"/>
                <a:cs typeface="Times New Roman" pitchFamily="18" charset="0"/>
              </a:rPr>
              <a:t>)</a:t>
            </a:r>
          </a:p>
          <a:p>
            <a:pPr marL="804863" eaLnBrk="0" hangingPunct="0">
              <a:spcBef>
                <a:spcPct val="50000"/>
              </a:spcBef>
              <a:defRPr/>
            </a:pPr>
            <a:r>
              <a:rPr lang="en-US" sz="2000" dirty="0">
                <a:solidFill>
                  <a:srgbClr val="FFFF00"/>
                </a:solidFill>
                <a:cs typeface="+mn-cs"/>
              </a:rPr>
              <a:t>= 0.5(1.16)(</a:t>
            </a:r>
            <a:r>
              <a:rPr lang="en-US" sz="2000" dirty="0">
                <a:solidFill>
                  <a:srgbClr val="FFFF00"/>
                </a:solidFill>
                <a:latin typeface="Symbol" pitchFamily="18" charset="2"/>
                <a:cs typeface="+mn-cs"/>
              </a:rPr>
              <a:t>p</a:t>
            </a:r>
            <a:r>
              <a:rPr lang="en-US" sz="2000" dirty="0">
                <a:solidFill>
                  <a:srgbClr val="FFFF00"/>
                </a:solidFill>
                <a:cs typeface="+mn-cs"/>
              </a:rPr>
              <a:t>50</a:t>
            </a:r>
            <a:r>
              <a:rPr lang="en-US" sz="2000" baseline="30000" dirty="0">
                <a:solidFill>
                  <a:srgbClr val="FFFF00"/>
                </a:solidFill>
                <a:cs typeface="+mn-cs"/>
              </a:rPr>
              <a:t>2</a:t>
            </a:r>
            <a:r>
              <a:rPr lang="en-US" sz="2000" dirty="0">
                <a:solidFill>
                  <a:srgbClr val="FFFF00"/>
                </a:solidFill>
                <a:cs typeface="+mn-cs"/>
              </a:rPr>
              <a:t>)(12)</a:t>
            </a:r>
            <a:r>
              <a:rPr lang="en-US" sz="2000" baseline="30000" dirty="0">
                <a:solidFill>
                  <a:srgbClr val="FFFF00"/>
                </a:solidFill>
                <a:cs typeface="+mn-cs"/>
              </a:rPr>
              <a:t>3</a:t>
            </a:r>
            <a:r>
              <a:rPr lang="en-US" sz="2000" dirty="0">
                <a:solidFill>
                  <a:srgbClr val="FFFF00"/>
                </a:solidFill>
                <a:cs typeface="+mn-cs"/>
              </a:rPr>
              <a:t>(0.4)</a:t>
            </a:r>
          </a:p>
          <a:p>
            <a:pPr marL="804863" eaLnBrk="0" hangingPunct="0">
              <a:spcBef>
                <a:spcPct val="50000"/>
              </a:spcBef>
              <a:defRPr/>
            </a:pPr>
            <a:r>
              <a:rPr lang="en-US" sz="2000" dirty="0">
                <a:solidFill>
                  <a:srgbClr val="FFFF00"/>
                </a:solidFill>
                <a:cs typeface="+mn-cs"/>
              </a:rPr>
              <a:t>= 3.15 x 10</a:t>
            </a:r>
            <a:r>
              <a:rPr lang="en-US" sz="2000" baseline="30000" dirty="0">
                <a:solidFill>
                  <a:srgbClr val="FFFF00"/>
                </a:solidFill>
                <a:cs typeface="+mn-cs"/>
              </a:rPr>
              <a:t>6</a:t>
            </a:r>
            <a:r>
              <a:rPr lang="en-US" sz="2000" dirty="0">
                <a:solidFill>
                  <a:srgbClr val="FFFF00"/>
                </a:solidFill>
                <a:cs typeface="+mn-cs"/>
              </a:rPr>
              <a:t>  Watt</a:t>
            </a:r>
          </a:p>
          <a:p>
            <a:pPr marL="804863" eaLnBrk="0" hangingPunct="0">
              <a:spcBef>
                <a:spcPct val="50000"/>
              </a:spcBef>
              <a:defRPr/>
            </a:pPr>
            <a:r>
              <a:rPr lang="en-US" sz="2000" dirty="0">
                <a:solidFill>
                  <a:srgbClr val="FFFF00"/>
                </a:solidFill>
                <a:cs typeface="+mn-cs"/>
              </a:rPr>
              <a:t>= 3.15 MW</a:t>
            </a:r>
            <a:r>
              <a:rPr lang="en-US" sz="2000" baseline="42000" dirty="0">
                <a:solidFill>
                  <a:srgbClr val="FFFF00"/>
                </a:solidFill>
              </a:rPr>
              <a:t>            </a:t>
            </a:r>
          </a:p>
          <a:p>
            <a:pPr marL="804863" eaLnBrk="0" hangingPunct="0">
              <a:spcBef>
                <a:spcPct val="50000"/>
              </a:spcBef>
              <a:defRPr/>
            </a:pPr>
            <a:endParaRPr lang="en-US" sz="2000" baseline="42000" dirty="0">
              <a:solidFill>
                <a:srgbClr val="FFFF00"/>
              </a:solidFill>
            </a:endParaRPr>
          </a:p>
          <a:p>
            <a:pPr marL="804863" indent="-804863" eaLnBrk="0" hangingPunct="0">
              <a:spcBef>
                <a:spcPct val="50000"/>
              </a:spcBef>
              <a:defRPr/>
            </a:pPr>
            <a:r>
              <a:rPr lang="en-US" sz="2000" dirty="0">
                <a:solidFill>
                  <a:srgbClr val="FFFF00"/>
                </a:solidFill>
              </a:rPr>
              <a:t>where we assumed the turbine efficiency is 40%.</a:t>
            </a:r>
            <a:r>
              <a:rPr lang="en-US" sz="2000" baseline="42000" dirty="0">
                <a:solidFill>
                  <a:srgbClr val="FFFF00"/>
                </a:solidFill>
              </a:rPr>
              <a:t>     </a:t>
            </a:r>
            <a:endParaRPr lang="el-GR" sz="2000" baseline="42000" dirty="0">
              <a:solidFill>
                <a:srgbClr val="FFFF00"/>
              </a:solidFill>
            </a:endParaRPr>
          </a:p>
        </p:txBody>
      </p:sp>
      <p:sp>
        <p:nvSpPr>
          <p:cNvPr id="30728" name="Rectangle 1"/>
          <p:cNvSpPr>
            <a:spLocks noChangeArrowheads="1"/>
          </p:cNvSpPr>
          <p:nvPr/>
        </p:nvSpPr>
        <p:spPr bwMode="auto">
          <a:xfrm>
            <a:off x="969963" y="930275"/>
            <a:ext cx="7550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000">
                <a:solidFill>
                  <a:srgbClr val="FFFF99"/>
                </a:solidFill>
              </a:rPr>
              <a:t>How much power a wind turbine with 50 meters long blade can generate with a wind speed of 12 m/s?   The site of the installation is about 1000 feet above sea level. Assume 40% efficiency (</a:t>
            </a:r>
            <a:r>
              <a:rPr lang="en-US" altLang="en-US" sz="2000" i="1">
                <a:solidFill>
                  <a:srgbClr val="FFFF00"/>
                </a:solidFill>
                <a:latin typeface="Times New Roman" pitchFamily="18" charset="0"/>
                <a:cs typeface="Times New Roman" pitchFamily="18" charset="0"/>
              </a:rPr>
              <a:t>η</a:t>
            </a:r>
            <a:r>
              <a:rPr lang="en-US" altLang="en-US" sz="2000">
                <a:solidFill>
                  <a:srgbClr val="FFFF00"/>
                </a:solidFill>
                <a:latin typeface="Times New Roman" pitchFamily="18" charset="0"/>
                <a:cs typeface="Times New Roman" pitchFamily="18" charset="0"/>
              </a:rPr>
              <a:t>).</a:t>
            </a:r>
            <a:r>
              <a:rPr lang="en-US" altLang="en-US" sz="2000">
                <a:solidFill>
                  <a:srgbClr val="FFFF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36867"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3686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6A3A3F9-EB09-492E-8534-6229B1763980}" type="slidenum">
              <a:rPr lang="en-US" smtClean="0"/>
              <a:pPr eaLnBrk="1" hangingPunct="1">
                <a:defRPr/>
              </a:pPr>
              <a:t>29</a:t>
            </a:fld>
            <a:endParaRPr lang="en-US" smtClean="0"/>
          </a:p>
        </p:txBody>
      </p:sp>
      <p:sp>
        <p:nvSpPr>
          <p:cNvPr id="40965" name="Rectangle 4"/>
          <p:cNvSpPr>
            <a:spLocks noChangeArrowheads="1"/>
          </p:cNvSpPr>
          <p:nvPr/>
        </p:nvSpPr>
        <p:spPr bwMode="auto">
          <a:xfrm>
            <a:off x="944563" y="941388"/>
            <a:ext cx="75596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99"/>
                </a:solidFill>
              </a:rPr>
              <a:t>Doubling the tower height increases the expected wind speeds by 10% and the expected power by 34%. Doubling the tower height generally requires doubling the diameter as well, increasing the amount of material by a factor of eight.</a:t>
            </a:r>
          </a:p>
          <a:p>
            <a:pPr>
              <a:spcBef>
                <a:spcPct val="0"/>
              </a:spcBef>
              <a:buFontTx/>
              <a:buNone/>
            </a:pPr>
            <a:endParaRPr lang="en-US" altLang="en-US" sz="1800">
              <a:solidFill>
                <a:srgbClr val="FFFF99"/>
              </a:solidFill>
            </a:endParaRPr>
          </a:p>
          <a:p>
            <a:pPr>
              <a:spcBef>
                <a:spcPct val="0"/>
              </a:spcBef>
              <a:buFontTx/>
              <a:buNone/>
            </a:pPr>
            <a:r>
              <a:rPr lang="en-US" altLang="en-US" sz="2000">
                <a:solidFill>
                  <a:srgbClr val="FFFF99"/>
                </a:solidFill>
              </a:rPr>
              <a:t>At night time, or when the atmosphere becomes stable, wind speed close to the ground usually subsides whereas at turbine altitude, it does not decrease that much or may even increase. As a result, the wind speed is higher and a turbine will produce more power than expected - doubling the altitude may increase wind speed by 20% to 60%. </a:t>
            </a:r>
          </a:p>
        </p:txBody>
      </p:sp>
      <p:pic>
        <p:nvPicPr>
          <p:cNvPr id="40966" name="Picture 6" descr="magnify-clip">
            <a:hlinkClick r:id="rId3" tooltip="Enlarg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575050"/>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7"/>
          <p:cNvSpPr>
            <a:spLocks noChangeArrowheads="1"/>
          </p:cNvSpPr>
          <p:nvPr/>
        </p:nvSpPr>
        <p:spPr bwMode="auto">
          <a:xfrm>
            <a:off x="3379788" y="158750"/>
            <a:ext cx="2455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i="1">
                <a:solidFill>
                  <a:srgbClr val="FF9900"/>
                </a:solidFill>
              </a:rPr>
              <a:t>Wind Turbine</a:t>
            </a:r>
          </a:p>
        </p:txBody>
      </p:sp>
      <p:sp>
        <p:nvSpPr>
          <p:cNvPr id="7176" name="Rectangle 8"/>
          <p:cNvSpPr>
            <a:spLocks noChangeArrowheads="1"/>
          </p:cNvSpPr>
          <p:nvPr/>
        </p:nvSpPr>
        <p:spPr bwMode="auto">
          <a:xfrm>
            <a:off x="1173163" y="4672013"/>
            <a:ext cx="71723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9900"/>
                </a:solidFill>
              </a:rPr>
              <a:t>Tower heights approximately two to three times the blade length</a:t>
            </a:r>
            <a:r>
              <a:rPr lang="en-US" altLang="en-US" sz="2400">
                <a:solidFill>
                  <a:srgbClr val="FFFF99"/>
                </a:solidFill>
              </a:rPr>
              <a:t> have been found to balance material costs of the tower against better utilization of the more expensive active components.</a:t>
            </a:r>
          </a:p>
        </p:txBody>
      </p:sp>
    </p:spTree>
    <p:extLst>
      <p:ext uri="{BB962C8B-B14F-4D97-AF65-F5344CB8AC3E}">
        <p14:creationId xmlns:p14="http://schemas.microsoft.com/office/powerpoint/2010/main" val="611053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p:cTn id="7" dur="500" fill="hold"/>
                                        <p:tgtEl>
                                          <p:spTgt spid="7176"/>
                                        </p:tgtEl>
                                        <p:attrNameLst>
                                          <p:attrName>ppt_w</p:attrName>
                                        </p:attrNameLst>
                                      </p:cBhvr>
                                      <p:tavLst>
                                        <p:tav tm="0">
                                          <p:val>
                                            <p:fltVal val="0"/>
                                          </p:val>
                                        </p:tav>
                                        <p:tav tm="100000">
                                          <p:val>
                                            <p:strVal val="#ppt_w"/>
                                          </p:val>
                                        </p:tav>
                                      </p:tavLst>
                                    </p:anim>
                                    <p:anim calcmode="lin" valueType="num">
                                      <p:cBhvr>
                                        <p:cTn id="8" dur="500" fill="hold"/>
                                        <p:tgtEl>
                                          <p:spTgt spid="7176"/>
                                        </p:tgtEl>
                                        <p:attrNameLst>
                                          <p:attrName>ppt_h</p:attrName>
                                        </p:attrNameLst>
                                      </p:cBhvr>
                                      <p:tavLst>
                                        <p:tav tm="0">
                                          <p:val>
                                            <p:fltVal val="0"/>
                                          </p:val>
                                        </p:tav>
                                        <p:tav tm="100000">
                                          <p:val>
                                            <p:strVal val="#ppt_h"/>
                                          </p:val>
                                        </p:tav>
                                      </p:tavLst>
                                    </p:anim>
                                    <p:animEffect transition="in" filter="fade">
                                      <p:cBhvr>
                                        <p:cTn id="9"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Ken Youssefi</a:t>
            </a:r>
            <a:endParaRPr lang="en-US"/>
          </a:p>
        </p:txBody>
      </p:sp>
      <p:sp>
        <p:nvSpPr>
          <p:cNvPr id="3" name="Footer Placeholder 2"/>
          <p:cNvSpPr>
            <a:spLocks noGrp="1"/>
          </p:cNvSpPr>
          <p:nvPr>
            <p:ph type="ftr" sz="quarter" idx="11"/>
          </p:nvPr>
        </p:nvSpPr>
        <p:spPr/>
        <p:txBody>
          <a:bodyPr/>
          <a:lstStyle/>
          <a:p>
            <a:pPr>
              <a:defRPr/>
            </a:pPr>
            <a:r>
              <a:rPr lang="en-US" smtClean="0"/>
              <a:t>Engineering 10, SJSU</a:t>
            </a:r>
            <a:endParaRPr lang="en-US"/>
          </a:p>
        </p:txBody>
      </p:sp>
      <p:sp>
        <p:nvSpPr>
          <p:cNvPr id="4" name="Slide Number Placeholder 3"/>
          <p:cNvSpPr>
            <a:spLocks noGrp="1"/>
          </p:cNvSpPr>
          <p:nvPr>
            <p:ph type="sldNum" sz="quarter" idx="12"/>
          </p:nvPr>
        </p:nvSpPr>
        <p:spPr/>
        <p:txBody>
          <a:bodyPr/>
          <a:lstStyle/>
          <a:p>
            <a:pPr>
              <a:defRPr/>
            </a:pPr>
            <a:fld id="{3C6CFE7E-4B33-46EE-89BD-66FBD7133998}" type="slidenum">
              <a:rPr lang="en-US" smtClean="0"/>
              <a:pPr>
                <a:defRPr/>
              </a:pPr>
              <a:t>3</a:t>
            </a:fld>
            <a:endParaRPr lang="en-US"/>
          </a:p>
        </p:txBody>
      </p:sp>
      <p:sp>
        <p:nvSpPr>
          <p:cNvPr id="4102" name="Rectangle 5"/>
          <p:cNvSpPr>
            <a:spLocks noChangeArrowheads="1"/>
          </p:cNvSpPr>
          <p:nvPr/>
        </p:nvSpPr>
        <p:spPr bwMode="auto">
          <a:xfrm>
            <a:off x="498475" y="2149475"/>
            <a:ext cx="77454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800" dirty="0">
                <a:solidFill>
                  <a:srgbClr val="FFFF00"/>
                </a:solidFill>
              </a:rPr>
              <a:t>By 1995, there were 54 wind farms across the country, mostly in California, powering 349,000 homes.</a:t>
            </a:r>
          </a:p>
        </p:txBody>
      </p:sp>
      <p:sp>
        <p:nvSpPr>
          <p:cNvPr id="5" name="Rectangle 6"/>
          <p:cNvSpPr>
            <a:spLocks noChangeArrowheads="1"/>
          </p:cNvSpPr>
          <p:nvPr/>
        </p:nvSpPr>
        <p:spPr bwMode="auto">
          <a:xfrm>
            <a:off x="442913" y="542925"/>
            <a:ext cx="81184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800">
                <a:solidFill>
                  <a:srgbClr val="FFFF00"/>
                </a:solidFill>
              </a:rPr>
              <a:t>The nation’s first wind farm going online was in southern California in 1975, producing enough electricity to power 4,149 homes. </a:t>
            </a:r>
            <a:endParaRPr lang="en-US" altLang="en-US" sz="2800"/>
          </a:p>
        </p:txBody>
      </p:sp>
      <p:sp>
        <p:nvSpPr>
          <p:cNvPr id="4103" name="Rectangle 4"/>
          <p:cNvSpPr>
            <a:spLocks noChangeArrowheads="1"/>
          </p:cNvSpPr>
          <p:nvPr/>
        </p:nvSpPr>
        <p:spPr bwMode="auto">
          <a:xfrm>
            <a:off x="539750" y="3632200"/>
            <a:ext cx="77866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800" dirty="0">
                <a:solidFill>
                  <a:srgbClr val="FFFF00"/>
                </a:solidFill>
              </a:rPr>
              <a:t>By 1999, wind farms were coming online throughout West, Texas, Minnesota, Wisconsin, Iowa, Colorado and Wyoming. </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3"/>
                                        </p:tgtEl>
                                        <p:attrNameLst>
                                          <p:attrName>style.visibility</p:attrName>
                                        </p:attrNameLst>
                                      </p:cBhvr>
                                      <p:to>
                                        <p:strVal val="visible"/>
                                      </p:to>
                                    </p:set>
                                    <p:animEffect transition="in" filter="fade">
                                      <p:cBhvr>
                                        <p:cTn id="14" dur="1000"/>
                                        <p:tgtEl>
                                          <p:spTgt spid="4103"/>
                                        </p:tgtEl>
                                      </p:cBhvr>
                                    </p:animEffect>
                                    <p:anim calcmode="lin" valueType="num">
                                      <p:cBhvr>
                                        <p:cTn id="15" dur="1000" fill="hold"/>
                                        <p:tgtEl>
                                          <p:spTgt spid="4103"/>
                                        </p:tgtEl>
                                        <p:attrNameLst>
                                          <p:attrName>ppt_x</p:attrName>
                                        </p:attrNameLst>
                                      </p:cBhvr>
                                      <p:tavLst>
                                        <p:tav tm="0">
                                          <p:val>
                                            <p:strVal val="#ppt_x"/>
                                          </p:val>
                                        </p:tav>
                                        <p:tav tm="100000">
                                          <p:val>
                                            <p:strVal val="#ppt_x"/>
                                          </p:val>
                                        </p:tav>
                                      </p:tavLst>
                                    </p:anim>
                                    <p:anim calcmode="lin" valueType="num">
                                      <p:cBhvr>
                                        <p:cTn id="16"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29699"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29700"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3865A23-5948-4B96-BCDD-84C581C7BE10}" type="slidenum">
              <a:rPr lang="en-US" smtClean="0"/>
              <a:pPr eaLnBrk="1" hangingPunct="1">
                <a:defRPr/>
              </a:pPr>
              <a:t>30</a:t>
            </a:fld>
            <a:endParaRPr lang="en-US" smtClean="0"/>
          </a:p>
        </p:txBody>
      </p:sp>
      <p:sp>
        <p:nvSpPr>
          <p:cNvPr id="28677" name="Rectangle 8"/>
          <p:cNvSpPr>
            <a:spLocks noChangeArrowheads="1"/>
          </p:cNvSpPr>
          <p:nvPr/>
        </p:nvSpPr>
        <p:spPr bwMode="auto">
          <a:xfrm>
            <a:off x="776288" y="4178300"/>
            <a:ext cx="779938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200">
              <a:solidFill>
                <a:srgbClr val="FFFF00"/>
              </a:solidFill>
            </a:endParaRPr>
          </a:p>
          <a:p>
            <a:pPr>
              <a:spcBef>
                <a:spcPct val="0"/>
              </a:spcBef>
              <a:buFontTx/>
              <a:buNone/>
            </a:pPr>
            <a:r>
              <a:rPr lang="en-US" altLang="en-US" sz="2200">
                <a:solidFill>
                  <a:srgbClr val="FFFF00"/>
                </a:solidFill>
              </a:rPr>
              <a:t>The number of blades and the total area they cover affect wind turbine performance. For a lift-type rotor to function effectively, the wind must flow smoothly over the blades. To avoid turbulence, spacing between blades should be great enough so that one blade will not encounter the disturbed, weaker air flow caused by the blade which passed before it. </a:t>
            </a:r>
          </a:p>
        </p:txBody>
      </p:sp>
      <p:sp>
        <p:nvSpPr>
          <p:cNvPr id="33798" name="Rectangle 10"/>
          <p:cNvSpPr>
            <a:spLocks noGrp="1" noChangeArrowheads="1"/>
          </p:cNvSpPr>
          <p:nvPr>
            <p:ph type="title"/>
          </p:nvPr>
        </p:nvSpPr>
        <p:spPr>
          <a:xfrm>
            <a:off x="457200" y="39688"/>
            <a:ext cx="8229600" cy="715962"/>
          </a:xfrm>
        </p:spPr>
        <p:txBody>
          <a:bodyPr/>
          <a:lstStyle/>
          <a:p>
            <a:pPr eaLnBrk="1" hangingPunct="1"/>
            <a:r>
              <a:rPr lang="en-US" altLang="en-US" sz="2800" b="1" i="1" smtClean="0">
                <a:solidFill>
                  <a:srgbClr val="FF9900"/>
                </a:solidFill>
              </a:rPr>
              <a:t>Wind Turbine</a:t>
            </a:r>
          </a:p>
        </p:txBody>
      </p:sp>
      <p:sp>
        <p:nvSpPr>
          <p:cNvPr id="33799" name="Rectangle 11"/>
          <p:cNvSpPr>
            <a:spLocks noChangeArrowheads="1"/>
          </p:cNvSpPr>
          <p:nvPr/>
        </p:nvSpPr>
        <p:spPr bwMode="auto">
          <a:xfrm>
            <a:off x="609600" y="619125"/>
            <a:ext cx="250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a:solidFill>
                  <a:srgbClr val="FF9900"/>
                </a:solidFill>
              </a:rPr>
              <a:t>Tip Speed Ratio</a:t>
            </a:r>
          </a:p>
        </p:txBody>
      </p:sp>
      <p:sp>
        <p:nvSpPr>
          <p:cNvPr id="33800" name="Rectangle 1"/>
          <p:cNvSpPr>
            <a:spLocks noChangeArrowheads="1"/>
          </p:cNvSpPr>
          <p:nvPr/>
        </p:nvSpPr>
        <p:spPr bwMode="auto">
          <a:xfrm>
            <a:off x="788988" y="1193800"/>
            <a:ext cx="77454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200">
                <a:solidFill>
                  <a:srgbClr val="FFFF00"/>
                </a:solidFill>
              </a:rPr>
              <a:t>The tip-speed ratio is the ratio of the </a:t>
            </a:r>
            <a:r>
              <a:rPr lang="en-US" altLang="en-US" sz="2200" b="1" i="1">
                <a:solidFill>
                  <a:srgbClr val="FFFF99"/>
                </a:solidFill>
              </a:rPr>
              <a:t>rotational speed of the blade to the wind speed.</a:t>
            </a:r>
            <a:r>
              <a:rPr lang="en-US" altLang="en-US" sz="2200">
                <a:solidFill>
                  <a:srgbClr val="FFFF00"/>
                </a:solidFill>
              </a:rPr>
              <a:t> The larger this ratio, the faster the rotation of the wind turbine rotor at a given wind speed. Electricity generation requires high rotational speeds. Lift-type wind turbines have maximum tip-speed ratios of around 10, while drag-type ratios are approximately 1. Given the high rotational speed requirements of electrical generators, </a:t>
            </a:r>
            <a:r>
              <a:rPr lang="en-US" altLang="en-US" sz="2200" b="1" i="1">
                <a:solidFill>
                  <a:srgbClr val="FFFF99"/>
                </a:solidFill>
              </a:rPr>
              <a:t>it is clear that the lift-type wind turbine is the most practical for this application.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1000"/>
                                        <p:tgtEl>
                                          <p:spTgt spid="28677"/>
                                        </p:tgtEl>
                                      </p:cBhvr>
                                    </p:animEffect>
                                    <p:anim calcmode="lin" valueType="num">
                                      <p:cBhvr>
                                        <p:cTn id="8" dur="1000" fill="hold"/>
                                        <p:tgtEl>
                                          <p:spTgt spid="28677"/>
                                        </p:tgtEl>
                                        <p:attrNameLst>
                                          <p:attrName>ppt_x</p:attrName>
                                        </p:attrNameLst>
                                      </p:cBhvr>
                                      <p:tavLst>
                                        <p:tav tm="0">
                                          <p:val>
                                            <p:strVal val="#ppt_x"/>
                                          </p:val>
                                        </p:tav>
                                        <p:tav tm="100000">
                                          <p:val>
                                            <p:strVal val="#ppt_x"/>
                                          </p:val>
                                        </p:tav>
                                      </p:tavLst>
                                    </p:anim>
                                    <p:anim calcmode="lin" valueType="num">
                                      <p:cBhvr>
                                        <p:cTn id="9" dur="1000" fill="hold"/>
                                        <p:tgtEl>
                                          <p:spTgt spid="286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30723"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30724"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B9DA55B-AA30-4943-9D2F-A90A42E21A39}" type="slidenum">
              <a:rPr lang="en-US" smtClean="0"/>
              <a:pPr eaLnBrk="1" hangingPunct="1">
                <a:defRPr/>
              </a:pPr>
              <a:t>31</a:t>
            </a:fld>
            <a:endParaRPr lang="en-US" smtClean="0"/>
          </a:p>
        </p:txBody>
      </p:sp>
      <p:sp>
        <p:nvSpPr>
          <p:cNvPr id="34821" name="Rectangle 4"/>
          <p:cNvSpPr>
            <a:spLocks noChangeArrowheads="1"/>
          </p:cNvSpPr>
          <p:nvPr/>
        </p:nvSpPr>
        <p:spPr bwMode="auto">
          <a:xfrm>
            <a:off x="541338" y="3074988"/>
            <a:ext cx="8126412"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FF00"/>
                </a:solidFill>
              </a:rPr>
              <a:t>Inside this component, coils of wire are rotated in a magnetic field to produce electricity. Different generator designs produce either alternating current (AC) or direct current (DC), available in a large range of output power ratings.</a:t>
            </a:r>
          </a:p>
          <a:p>
            <a:pPr>
              <a:spcBef>
                <a:spcPct val="0"/>
              </a:spcBef>
              <a:buFontTx/>
              <a:buNone/>
            </a:pPr>
            <a:r>
              <a:rPr lang="en-US" altLang="en-US" sz="1800">
                <a:solidFill>
                  <a:srgbClr val="FFFF00"/>
                </a:solidFill>
              </a:rPr>
              <a:t>Most home and office appliances operate on 120 volt (or 240 volt), 60 cycle AC. Some appliances can operate on either AC or DC, such as light bulbs and resistance heaters, and many others can be adapted to run on DC. Storage systems using batteries store DC and usually are configured at voltages of between 12 volts and 120 volts.</a:t>
            </a:r>
          </a:p>
          <a:p>
            <a:pPr>
              <a:spcBef>
                <a:spcPct val="0"/>
              </a:spcBef>
              <a:buFontTx/>
              <a:buNone/>
            </a:pPr>
            <a:r>
              <a:rPr lang="en-US" altLang="en-US" sz="1800">
                <a:solidFill>
                  <a:srgbClr val="FFFF00"/>
                </a:solidFill>
              </a:rPr>
              <a:t>Generators that produce AC are generally equipped with features to produce the correct voltage (120 or 240 V) and constant frequency (60 cycles) of electricity, even when the wind speed is fluctuating.</a:t>
            </a:r>
            <a:endParaRPr lang="en-US" altLang="en-US" sz="1800"/>
          </a:p>
        </p:txBody>
      </p:sp>
      <p:sp>
        <p:nvSpPr>
          <p:cNvPr id="34822" name="Rectangle 5"/>
          <p:cNvSpPr>
            <a:spLocks noGrp="1" noChangeArrowheads="1"/>
          </p:cNvSpPr>
          <p:nvPr>
            <p:ph type="title"/>
          </p:nvPr>
        </p:nvSpPr>
        <p:spPr>
          <a:xfrm>
            <a:off x="206375" y="57150"/>
            <a:ext cx="8229600" cy="715963"/>
          </a:xfrm>
        </p:spPr>
        <p:txBody>
          <a:bodyPr/>
          <a:lstStyle/>
          <a:p>
            <a:pPr eaLnBrk="1" hangingPunct="1"/>
            <a:r>
              <a:rPr lang="en-US" altLang="en-US" sz="2800" b="1" i="1" smtClean="0">
                <a:solidFill>
                  <a:srgbClr val="FF9900"/>
                </a:solidFill>
              </a:rPr>
              <a:t>Wind Turbine</a:t>
            </a:r>
          </a:p>
        </p:txBody>
      </p:sp>
      <p:sp>
        <p:nvSpPr>
          <p:cNvPr id="34823" name="Rectangle 6"/>
          <p:cNvSpPr>
            <a:spLocks noChangeArrowheads="1"/>
          </p:cNvSpPr>
          <p:nvPr/>
        </p:nvSpPr>
        <p:spPr bwMode="auto">
          <a:xfrm>
            <a:off x="444500" y="793750"/>
            <a:ext cx="264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i="1">
                <a:solidFill>
                  <a:srgbClr val="FF9900"/>
                </a:solidFill>
              </a:rPr>
              <a:t>The Generator</a:t>
            </a:r>
          </a:p>
        </p:txBody>
      </p:sp>
      <p:pic>
        <p:nvPicPr>
          <p:cNvPr id="34824" name="Picture 10" descr="wem-07_fig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438150"/>
            <a:ext cx="3367088" cy="2406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825" name="Rectangle 1"/>
          <p:cNvSpPr>
            <a:spLocks noChangeArrowheads="1"/>
          </p:cNvSpPr>
          <p:nvPr/>
        </p:nvSpPr>
        <p:spPr bwMode="auto">
          <a:xfrm>
            <a:off x="636588" y="1263650"/>
            <a:ext cx="4891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solidFill>
                  <a:srgbClr val="FFFF00"/>
                </a:solidFill>
              </a:rPr>
              <a:t>The generator converts the mechanical energy of the turbine to electrical energy (electricity). </a:t>
            </a:r>
            <a:endParaRPr lang="en-US" altLang="en-US" sz="2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31747"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31748"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B174219-7E48-4AD9-A66F-B4311D5CC1C5}" type="slidenum">
              <a:rPr lang="en-US" smtClean="0"/>
              <a:pPr eaLnBrk="1" hangingPunct="1">
                <a:defRPr/>
              </a:pPr>
              <a:t>32</a:t>
            </a:fld>
            <a:endParaRPr lang="en-US" smtClean="0"/>
          </a:p>
        </p:txBody>
      </p:sp>
      <p:sp>
        <p:nvSpPr>
          <p:cNvPr id="35845" name="Rectangle 4"/>
          <p:cNvSpPr>
            <a:spLocks noGrp="1" noChangeArrowheads="1"/>
          </p:cNvSpPr>
          <p:nvPr>
            <p:ph type="title"/>
          </p:nvPr>
        </p:nvSpPr>
        <p:spPr>
          <a:xfrm>
            <a:off x="250825" y="11113"/>
            <a:ext cx="8229600" cy="815975"/>
          </a:xfrm>
        </p:spPr>
        <p:txBody>
          <a:bodyPr/>
          <a:lstStyle/>
          <a:p>
            <a:pPr eaLnBrk="1" hangingPunct="1"/>
            <a:r>
              <a:rPr lang="en-US" altLang="en-US" sz="2800" b="1" i="1" smtClean="0">
                <a:solidFill>
                  <a:srgbClr val="FF9900"/>
                </a:solidFill>
              </a:rPr>
              <a:t>Wind Turbine</a:t>
            </a:r>
          </a:p>
        </p:txBody>
      </p:sp>
      <p:sp>
        <p:nvSpPr>
          <p:cNvPr id="35846" name="Rectangle 5"/>
          <p:cNvSpPr>
            <a:spLocks noChangeArrowheads="1"/>
          </p:cNvSpPr>
          <p:nvPr/>
        </p:nvSpPr>
        <p:spPr bwMode="auto">
          <a:xfrm>
            <a:off x="923925" y="3143250"/>
            <a:ext cx="7391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00"/>
                </a:solidFill>
              </a:rPr>
              <a:t>The number of revolutions per minute (rpm) of a wind turbine rotor can range between 40 rpm and 400 rpm, depending on the model and the wind speed. Generators typically require rpm's of 1,200 to 1,800. As a result, Some DC-type wind turbines do not use transmissions. Instead, they have a direct link between the rotor and generator. These are known as direct drive systems. Without a transmission, wind turbine complexity and maintenance requirements are reduced, but a </a:t>
            </a:r>
            <a:r>
              <a:rPr lang="en-US" altLang="en-US" sz="2000" i="1">
                <a:solidFill>
                  <a:srgbClr val="FFFF99"/>
                </a:solidFill>
              </a:rPr>
              <a:t>much larger generator is required to deliver the same power output as the AC-type wind turbines.</a:t>
            </a:r>
          </a:p>
        </p:txBody>
      </p:sp>
      <p:sp>
        <p:nvSpPr>
          <p:cNvPr id="35847" name="Rectangle 6"/>
          <p:cNvSpPr>
            <a:spLocks noChangeArrowheads="1"/>
          </p:cNvSpPr>
          <p:nvPr/>
        </p:nvSpPr>
        <p:spPr bwMode="auto">
          <a:xfrm>
            <a:off x="563563" y="654050"/>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a:solidFill>
                  <a:srgbClr val="FF9900"/>
                </a:solidFill>
              </a:rPr>
              <a:t>Transmission</a:t>
            </a:r>
          </a:p>
        </p:txBody>
      </p:sp>
      <p:pic>
        <p:nvPicPr>
          <p:cNvPr id="35848" name="Picture 7" descr="wem-07_fig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438150"/>
            <a:ext cx="3367088" cy="2406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849" name="Rectangle 1"/>
          <p:cNvSpPr>
            <a:spLocks noChangeArrowheads="1"/>
          </p:cNvSpPr>
          <p:nvPr/>
        </p:nvSpPr>
        <p:spPr bwMode="auto">
          <a:xfrm>
            <a:off x="261938" y="1166813"/>
            <a:ext cx="55435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solidFill>
                  <a:srgbClr val="FFFF00"/>
                </a:solidFill>
              </a:rPr>
              <a:t>Most wind turbines require a gear-box transmission to increase the rotation of the generator to the speeds necessary for efficient electricity production. </a:t>
            </a:r>
            <a:endParaRPr lang="en-US" alt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32771"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3277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836D13F-5C3F-4F29-AE21-63EA4A15FEED}" type="slidenum">
              <a:rPr lang="en-US" smtClean="0"/>
              <a:pPr eaLnBrk="1" hangingPunct="1">
                <a:defRPr/>
              </a:pPr>
              <a:t>33</a:t>
            </a:fld>
            <a:endParaRPr lang="en-US" smtClean="0"/>
          </a:p>
        </p:txBody>
      </p:sp>
      <p:sp>
        <p:nvSpPr>
          <p:cNvPr id="36869" name="Rectangle 5"/>
          <p:cNvSpPr>
            <a:spLocks noChangeArrowheads="1"/>
          </p:cNvSpPr>
          <p:nvPr/>
        </p:nvSpPr>
        <p:spPr bwMode="auto">
          <a:xfrm>
            <a:off x="838200" y="1111250"/>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00"/>
                </a:solidFill>
              </a:rPr>
              <a:t>Cut-in speed is the minimum wind speed at which the wind turbine will generate usable power. This wind speed is typically between 7 and 15 mph.</a:t>
            </a:r>
          </a:p>
        </p:txBody>
      </p:sp>
      <p:sp>
        <p:nvSpPr>
          <p:cNvPr id="36870" name="Rectangle 6"/>
          <p:cNvSpPr>
            <a:spLocks noChangeArrowheads="1"/>
          </p:cNvSpPr>
          <p:nvPr/>
        </p:nvSpPr>
        <p:spPr bwMode="auto">
          <a:xfrm>
            <a:off x="3505200" y="307975"/>
            <a:ext cx="212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a:solidFill>
                  <a:srgbClr val="FF9900"/>
                </a:solidFill>
              </a:rPr>
              <a:t>Wind Turbine</a:t>
            </a:r>
          </a:p>
        </p:txBody>
      </p:sp>
      <p:sp>
        <p:nvSpPr>
          <p:cNvPr id="36871" name="Rectangle 7"/>
          <p:cNvSpPr>
            <a:spLocks noChangeArrowheads="1"/>
          </p:cNvSpPr>
          <p:nvPr/>
        </p:nvSpPr>
        <p:spPr bwMode="auto">
          <a:xfrm>
            <a:off x="539750" y="695325"/>
            <a:ext cx="175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i="1">
                <a:solidFill>
                  <a:srgbClr val="FF9900"/>
                </a:solidFill>
              </a:rPr>
              <a:t>Cut-in Speed</a:t>
            </a:r>
          </a:p>
        </p:txBody>
      </p:sp>
      <p:grpSp>
        <p:nvGrpSpPr>
          <p:cNvPr id="2" name="Group 1"/>
          <p:cNvGrpSpPr>
            <a:grpSpLocks/>
          </p:cNvGrpSpPr>
          <p:nvPr/>
        </p:nvGrpSpPr>
        <p:grpSpPr bwMode="auto">
          <a:xfrm>
            <a:off x="582613" y="2624138"/>
            <a:ext cx="7875587" cy="3717925"/>
            <a:chOff x="581891" y="2623419"/>
            <a:chExt cx="7876309" cy="3718668"/>
          </a:xfrm>
        </p:grpSpPr>
        <p:sp>
          <p:nvSpPr>
            <p:cNvPr id="36873" name="Rectangle 8"/>
            <p:cNvSpPr>
              <a:spLocks noChangeArrowheads="1"/>
            </p:cNvSpPr>
            <p:nvPr/>
          </p:nvSpPr>
          <p:spPr bwMode="auto">
            <a:xfrm>
              <a:off x="581891" y="2623419"/>
              <a:ext cx="172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i="1">
                  <a:solidFill>
                    <a:srgbClr val="FF9900"/>
                  </a:solidFill>
                </a:rPr>
                <a:t>Rated Speed</a:t>
              </a:r>
            </a:p>
          </p:txBody>
        </p:sp>
        <p:sp>
          <p:nvSpPr>
            <p:cNvPr id="36874" name="Rectangle 9"/>
            <p:cNvSpPr>
              <a:spLocks noChangeArrowheads="1"/>
            </p:cNvSpPr>
            <p:nvPr/>
          </p:nvSpPr>
          <p:spPr bwMode="auto">
            <a:xfrm>
              <a:off x="914400" y="3171988"/>
              <a:ext cx="7543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00"/>
                  </a:solidFill>
                </a:rPr>
                <a:t>The rated speed is the minimum wind speed at which the wind turbine will generate its designated rated power. For example, a "10 kilowatt" wind turbine may not generate 10 kilowatts until wind speeds reach 25 mph. Rated speed for most machines is in the range of 25 to 35 mph. At wind speeds between cut-in and rated, the power output from a wind turbine increases as the wind increases. The output of most machines levels off above the rated speed. Most manufacturers provide graphs, called "power curves," showing how their wind turbine output varies with wind speed.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33795"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33796"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137890F-4415-4DFB-8825-0EB768243868}" type="slidenum">
              <a:rPr lang="en-US" smtClean="0"/>
              <a:pPr eaLnBrk="1" hangingPunct="1">
                <a:defRPr/>
              </a:pPr>
              <a:t>34</a:t>
            </a:fld>
            <a:endParaRPr lang="en-US" smtClean="0"/>
          </a:p>
        </p:txBody>
      </p:sp>
      <p:sp>
        <p:nvSpPr>
          <p:cNvPr id="37893" name="Rectangle 4"/>
          <p:cNvSpPr>
            <a:spLocks noGrp="1" noChangeArrowheads="1"/>
          </p:cNvSpPr>
          <p:nvPr>
            <p:ph type="title"/>
          </p:nvPr>
        </p:nvSpPr>
        <p:spPr>
          <a:xfrm>
            <a:off x="457200" y="274638"/>
            <a:ext cx="8229600" cy="715962"/>
          </a:xfrm>
        </p:spPr>
        <p:txBody>
          <a:bodyPr/>
          <a:lstStyle/>
          <a:p>
            <a:pPr eaLnBrk="1" hangingPunct="1"/>
            <a:r>
              <a:rPr lang="en-US" altLang="en-US" sz="2800" b="1" i="1" smtClean="0">
                <a:solidFill>
                  <a:srgbClr val="FF9900"/>
                </a:solidFill>
              </a:rPr>
              <a:t>Wind Turbine</a:t>
            </a:r>
          </a:p>
        </p:txBody>
      </p:sp>
      <p:sp>
        <p:nvSpPr>
          <p:cNvPr id="37894" name="Rectangle 5"/>
          <p:cNvSpPr>
            <a:spLocks noChangeArrowheads="1"/>
          </p:cNvSpPr>
          <p:nvPr/>
        </p:nvSpPr>
        <p:spPr bwMode="auto">
          <a:xfrm>
            <a:off x="1143000" y="1668463"/>
            <a:ext cx="75438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00"/>
                </a:solidFill>
              </a:rPr>
              <a:t>At very high wind speeds, typically between 45 and 80 mph, most wind turbines cease power generation and shut down. The wind speed at which shut down occurs is called the cut-out speed. Having a cut-out speed is a safety feature which protects the wind turbine from damage. Shut down may occur in one of several ways. In some machines an automatic brake is activated by a wind speed sensor. Some machines twist or "pitch" the blades to spill the wind. Still others use "spoilers," drag flaps mounted on the blades or the hub which are automatically activated by high rotor rpm's, or mechanically activated by a spring loaded device which turns the machine sideways to the wind stream. Normal wind turbine operation usually resumes when the wind drops back to a safe level</a:t>
            </a:r>
            <a:r>
              <a:rPr lang="en-US" altLang="en-US" sz="1800">
                <a:solidFill>
                  <a:srgbClr val="FFFF00"/>
                </a:solidFill>
              </a:rPr>
              <a:t>.</a:t>
            </a:r>
          </a:p>
        </p:txBody>
      </p:sp>
      <p:sp>
        <p:nvSpPr>
          <p:cNvPr id="37895" name="Rectangle 6"/>
          <p:cNvSpPr>
            <a:spLocks noChangeArrowheads="1"/>
          </p:cNvSpPr>
          <p:nvPr/>
        </p:nvSpPr>
        <p:spPr bwMode="auto">
          <a:xfrm>
            <a:off x="685800" y="965200"/>
            <a:ext cx="192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i="1">
                <a:solidFill>
                  <a:srgbClr val="FF9900"/>
                </a:solidFill>
              </a:rPr>
              <a:t>Cut-out Speed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34819"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34820"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91A5F4C-FAC4-44BC-861E-622CFC64976A}" type="slidenum">
              <a:rPr lang="en-US" smtClean="0"/>
              <a:pPr eaLnBrk="1" hangingPunct="1">
                <a:defRPr/>
              </a:pPr>
              <a:t>35</a:t>
            </a:fld>
            <a:endParaRPr lang="en-US" smtClean="0"/>
          </a:p>
        </p:txBody>
      </p:sp>
      <p:sp>
        <p:nvSpPr>
          <p:cNvPr id="38917" name="Rectangle 4"/>
          <p:cNvSpPr>
            <a:spLocks noGrp="1" noChangeArrowheads="1"/>
          </p:cNvSpPr>
          <p:nvPr>
            <p:ph type="title"/>
          </p:nvPr>
        </p:nvSpPr>
        <p:spPr>
          <a:xfrm>
            <a:off x="457200" y="160338"/>
            <a:ext cx="8229600" cy="676275"/>
          </a:xfrm>
        </p:spPr>
        <p:txBody>
          <a:bodyPr/>
          <a:lstStyle/>
          <a:p>
            <a:pPr eaLnBrk="1" hangingPunct="1"/>
            <a:r>
              <a:rPr lang="en-US" altLang="en-US" sz="2800" b="1" i="1" smtClean="0">
                <a:solidFill>
                  <a:srgbClr val="FF9900"/>
                </a:solidFill>
              </a:rPr>
              <a:t>Power Generated by Wind Turbine</a:t>
            </a:r>
          </a:p>
        </p:txBody>
      </p:sp>
      <p:sp>
        <p:nvSpPr>
          <p:cNvPr id="38918" name="Rectangle 6"/>
          <p:cNvSpPr>
            <a:spLocks noChangeArrowheads="1"/>
          </p:cNvSpPr>
          <p:nvPr/>
        </p:nvSpPr>
        <p:spPr bwMode="auto">
          <a:xfrm>
            <a:off x="530225" y="985838"/>
            <a:ext cx="83169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FF00"/>
                </a:solidFill>
              </a:rPr>
              <a:t>Wind turbines with rotors (turbine blades and hub) that are about 8 feet in diameter (50 square feet of swept area) may peak at about 1,000 watts (1 kilowatt; kW), and generate about 75 kilowatt-hours (kWh) per month with a 10 mph average wind speed. Turbines smaller than this may be appropriate for sailboats, cabins, or other applications that require only a small amount of electricity. [Small Wind]</a:t>
            </a:r>
          </a:p>
        </p:txBody>
      </p:sp>
      <p:sp>
        <p:nvSpPr>
          <p:cNvPr id="58375" name="Rectangle 7"/>
          <p:cNvSpPr>
            <a:spLocks noChangeArrowheads="1"/>
          </p:cNvSpPr>
          <p:nvPr/>
        </p:nvSpPr>
        <p:spPr bwMode="auto">
          <a:xfrm>
            <a:off x="566738" y="3282950"/>
            <a:ext cx="8245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FF00"/>
                </a:solidFill>
              </a:rPr>
              <a:t>For wind turbine farms, it’s reasonable to use turbines with rotors up to 56 feet in diameter (2,500 square feet of swept area). These turbines may peak at about 90,000 watts (90 kW), and generate 3,000 to 5,000 kWh per month at a 10 mph average wind speed, enough to supply 200 homes with electricity.</a:t>
            </a:r>
          </a:p>
        </p:txBody>
      </p:sp>
      <p:sp>
        <p:nvSpPr>
          <p:cNvPr id="58383" name="Rectangle 15"/>
          <p:cNvSpPr>
            <a:spLocks noChangeArrowheads="1"/>
          </p:cNvSpPr>
          <p:nvPr/>
        </p:nvSpPr>
        <p:spPr bwMode="auto">
          <a:xfrm>
            <a:off x="566738" y="4891088"/>
            <a:ext cx="80994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FF00"/>
                </a:solidFill>
              </a:rPr>
              <a:t>Homes typically use 500-1,500 kilowatt-hours of electricity per month. Depending upon the average wind speed in the area this will require a wind turbine rated in the range 5-15 kilowatts, which translates into a rotor diameter of 14 to 26 feet.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fade">
                                      <p:cBhvr>
                                        <p:cTn id="7" dur="1000"/>
                                        <p:tgtEl>
                                          <p:spTgt spid="58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83"/>
                                        </p:tgtEl>
                                        <p:attrNameLst>
                                          <p:attrName>style.visibility</p:attrName>
                                        </p:attrNameLst>
                                      </p:cBhvr>
                                      <p:to>
                                        <p:strVal val="visible"/>
                                      </p:to>
                                    </p:set>
                                    <p:animEffect transition="in" filter="fade">
                                      <p:cBhvr>
                                        <p:cTn id="12" dur="1000"/>
                                        <p:tgtEl>
                                          <p:spTgt spid="58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8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35843"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3584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5775750-5A25-4087-B082-583C47F3EC48}" type="slidenum">
              <a:rPr lang="en-US" smtClean="0"/>
              <a:pPr eaLnBrk="1" hangingPunct="1">
                <a:defRPr/>
              </a:pPr>
              <a:t>36</a:t>
            </a:fld>
            <a:endParaRPr lang="en-US" smtClean="0"/>
          </a:p>
        </p:txBody>
      </p:sp>
      <p:sp>
        <p:nvSpPr>
          <p:cNvPr id="39941" name="Rectangle 4"/>
          <p:cNvSpPr>
            <a:spLocks noChangeArrowheads="1"/>
          </p:cNvSpPr>
          <p:nvPr/>
        </p:nvSpPr>
        <p:spPr bwMode="auto">
          <a:xfrm>
            <a:off x="4389438" y="758825"/>
            <a:ext cx="4572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FF00"/>
                </a:solidFill>
                <a:cs typeface="Times New Roman" pitchFamily="18" charset="0"/>
              </a:rPr>
              <a:t>Bergey wind turbines operate at variable speed to optimize performance and reduce structural loads.  Power is generated in a direct drive, low speed, permanent magnet alternator.  The output is a 3-phase power that varies in both voltage and frequency with wind speed.  This variable power (wild AC) is not compatible with the utility grid. To make it compatible, the wind power is converted into grid-quality 240 VAC, single phase, 60 hertz power in an IGBT-type synchronous inverter, the GridTek Power Processor.  The output from the GridTek can be directly connected to the home or business circuit breaker panel.  Operation of the system is fully automatic. It has a rotor diameter of 23 feet and is typically installed on 80 or 100 foot towers.</a:t>
            </a:r>
          </a:p>
        </p:txBody>
      </p:sp>
      <p:pic>
        <p:nvPicPr>
          <p:cNvPr id="39942" name="Picture 8" descr="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4019550"/>
            <a:ext cx="33337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9" descr="Blittersdorf1"/>
          <p:cNvPicPr>
            <a:picLocks noChangeAspect="1" noChangeArrowheads="1"/>
          </p:cNvPicPr>
          <p:nvPr/>
        </p:nvPicPr>
        <p:blipFill>
          <a:blip r:embed="rId3">
            <a:extLst>
              <a:ext uri="{28A0092B-C50C-407E-A947-70E740481C1C}">
                <a14:useLocalDpi xmlns:a14="http://schemas.microsoft.com/office/drawing/2010/main" val="0"/>
              </a:ext>
            </a:extLst>
          </a:blip>
          <a:srcRect l="12375" t="10606" r="4208" b="17172"/>
          <a:stretch>
            <a:fillRect/>
          </a:stretch>
        </p:blipFill>
        <p:spPr bwMode="auto">
          <a:xfrm>
            <a:off x="63500" y="1076325"/>
            <a:ext cx="42862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9964" name="Group 92"/>
          <p:cNvGraphicFramePr>
            <a:graphicFrameLocks noGrp="1"/>
          </p:cNvGraphicFramePr>
          <p:nvPr/>
        </p:nvGraphicFramePr>
        <p:xfrm>
          <a:off x="5961063" y="5256213"/>
          <a:ext cx="2786062" cy="1328738"/>
        </p:xfrm>
        <a:graphic>
          <a:graphicData uri="http://schemas.openxmlformats.org/drawingml/2006/table">
            <a:tbl>
              <a:tblPr/>
              <a:tblGrid>
                <a:gridCol w="1703387"/>
                <a:gridCol w="1082675"/>
              </a:tblGrid>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charset="0"/>
                        </a:rPr>
                        <a:t>10kW Turbine</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charset="0"/>
                        </a:rPr>
                        <a:t>$27,900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charset="0"/>
                        </a:rPr>
                        <a:t>100 ft.Tower Kit</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charset="0"/>
                        </a:rPr>
                        <a:t>$9,200</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charset="0"/>
                        </a:rPr>
                        <a:t>Tower Wiring Kit</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charset="0"/>
                        </a:rPr>
                        <a:t>$1,000</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FF00"/>
                          </a:solidFill>
                          <a:effectLst/>
                          <a:latin typeface="Arial" charset="0"/>
                        </a:rPr>
                        <a:t>Total Cost:</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smtClean="0">
                          <a:ln>
                            <a:noFill/>
                          </a:ln>
                          <a:solidFill>
                            <a:srgbClr val="FFFF00"/>
                          </a:solidFill>
                          <a:effectLst/>
                          <a:latin typeface="Arial" charset="0"/>
                        </a:rPr>
                        <a:t>$38,100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bl>
          </a:graphicData>
        </a:graphic>
      </p:graphicFrame>
      <p:sp>
        <p:nvSpPr>
          <p:cNvPr id="39961" name="Rectangle 93"/>
          <p:cNvSpPr>
            <a:spLocks noChangeArrowheads="1"/>
          </p:cNvSpPr>
          <p:nvPr/>
        </p:nvSpPr>
        <p:spPr bwMode="auto">
          <a:xfrm>
            <a:off x="457200" y="88900"/>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i="1">
                <a:solidFill>
                  <a:srgbClr val="FF9900"/>
                </a:solidFill>
              </a:rPr>
              <a:t>Example of Residential Wind Turbine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8"/>
          <p:cNvGraphicFramePr>
            <a:graphicFrameLocks noGrp="1" noChangeAspect="1"/>
          </p:cNvGraphicFramePr>
          <p:nvPr/>
        </p:nvGraphicFramePr>
        <p:xfrm>
          <a:off x="328613" y="360363"/>
          <a:ext cx="7461250" cy="7037387"/>
        </p:xfrm>
        <a:graphic>
          <a:graphicData uri="http://schemas.openxmlformats.org/presentationml/2006/ole">
            <mc:AlternateContent xmlns:mc="http://schemas.openxmlformats.org/markup-compatibility/2006">
              <mc:Choice xmlns:v="urn:schemas-microsoft-com:vml" Requires="v">
                <p:oleObj spid="_x0000_s42045" r:id="rId4" imgW="7462151" imgH="6852498" progId="Excel.Chart.8">
                  <p:embed/>
                </p:oleObj>
              </mc:Choice>
              <mc:Fallback>
                <p:oleObj r:id="rId4" imgW="7462151" imgH="6852498" progId="Excel.Chart.8">
                  <p:embed/>
                  <p:pic>
                    <p:nvPicPr>
                      <p:cNvPr id="0" name="Object 3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360363"/>
                        <a:ext cx="7461250" cy="703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1"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37892"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37893"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2DE1EB7-08F2-4648-B590-9E17C7D6F5DE}" type="slidenum">
              <a:rPr lang="en-US" smtClean="0"/>
              <a:pPr eaLnBrk="1" hangingPunct="1">
                <a:defRPr/>
              </a:pPr>
              <a:t>37</a:t>
            </a:fld>
            <a:endParaRPr lang="en-US" smtClean="0"/>
          </a:p>
        </p:txBody>
      </p:sp>
      <p:grpSp>
        <p:nvGrpSpPr>
          <p:cNvPr id="41990" name="Group 36"/>
          <p:cNvGrpSpPr>
            <a:grpSpLocks/>
          </p:cNvGrpSpPr>
          <p:nvPr/>
        </p:nvGrpSpPr>
        <p:grpSpPr bwMode="auto">
          <a:xfrm>
            <a:off x="4495800" y="2789238"/>
            <a:ext cx="381000" cy="381000"/>
            <a:chOff x="2844" y="2208"/>
            <a:chExt cx="465" cy="120"/>
          </a:xfrm>
        </p:grpSpPr>
        <p:sp>
          <p:nvSpPr>
            <p:cNvPr id="42023" name="Line 37"/>
            <p:cNvSpPr>
              <a:spLocks noChangeShapeType="1"/>
            </p:cNvSpPr>
            <p:nvPr/>
          </p:nvSpPr>
          <p:spPr bwMode="auto">
            <a:xfrm flipV="1">
              <a:off x="2844" y="2268"/>
              <a:ext cx="420" cy="6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4" name="Line 38"/>
            <p:cNvSpPr>
              <a:spLocks noChangeShapeType="1"/>
            </p:cNvSpPr>
            <p:nvPr/>
          </p:nvSpPr>
          <p:spPr bwMode="auto">
            <a:xfrm flipH="1">
              <a:off x="3261" y="2208"/>
              <a:ext cx="48" cy="6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991" name="Group 32"/>
          <p:cNvGrpSpPr>
            <a:grpSpLocks/>
          </p:cNvGrpSpPr>
          <p:nvPr/>
        </p:nvGrpSpPr>
        <p:grpSpPr bwMode="auto">
          <a:xfrm flipH="1" flipV="1">
            <a:off x="725488" y="4125913"/>
            <a:ext cx="485775" cy="841375"/>
            <a:chOff x="2844" y="2212"/>
            <a:chExt cx="465" cy="116"/>
          </a:xfrm>
        </p:grpSpPr>
        <p:sp>
          <p:nvSpPr>
            <p:cNvPr id="42021" name="Line 33"/>
            <p:cNvSpPr>
              <a:spLocks noChangeShapeType="1"/>
            </p:cNvSpPr>
            <p:nvPr/>
          </p:nvSpPr>
          <p:spPr bwMode="auto">
            <a:xfrm flipV="1">
              <a:off x="2844" y="2308"/>
              <a:ext cx="465" cy="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2" name="Line 34"/>
            <p:cNvSpPr>
              <a:spLocks noChangeShapeType="1"/>
            </p:cNvSpPr>
            <p:nvPr/>
          </p:nvSpPr>
          <p:spPr bwMode="auto">
            <a:xfrm flipH="1">
              <a:off x="3309" y="2212"/>
              <a:ext cx="0" cy="96"/>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992" name="Group 31"/>
          <p:cNvGrpSpPr>
            <a:grpSpLocks/>
          </p:cNvGrpSpPr>
          <p:nvPr/>
        </p:nvGrpSpPr>
        <p:grpSpPr bwMode="auto">
          <a:xfrm>
            <a:off x="7213600" y="3906838"/>
            <a:ext cx="568325" cy="163512"/>
            <a:chOff x="4358" y="2358"/>
            <a:chExt cx="395" cy="145"/>
          </a:xfrm>
        </p:grpSpPr>
        <p:sp>
          <p:nvSpPr>
            <p:cNvPr id="42019" name="Line 27"/>
            <p:cNvSpPr>
              <a:spLocks noChangeShapeType="1"/>
            </p:cNvSpPr>
            <p:nvPr/>
          </p:nvSpPr>
          <p:spPr bwMode="auto">
            <a:xfrm flipV="1">
              <a:off x="4609" y="2358"/>
              <a:ext cx="144" cy="14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0" name="Line 30"/>
            <p:cNvSpPr>
              <a:spLocks noChangeShapeType="1"/>
            </p:cNvSpPr>
            <p:nvPr/>
          </p:nvSpPr>
          <p:spPr bwMode="auto">
            <a:xfrm flipV="1">
              <a:off x="4358" y="2503"/>
              <a:ext cx="240" cy="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993" name="Rectangle 5"/>
          <p:cNvSpPr txBox="1">
            <a:spLocks noChangeArrowheads="1"/>
          </p:cNvSpPr>
          <p:nvPr/>
        </p:nvSpPr>
        <p:spPr bwMode="auto">
          <a:xfrm>
            <a:off x="639763" y="155575"/>
            <a:ext cx="80470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olidFill>
                  <a:schemeClr val="accent1"/>
                </a:solidFill>
              </a:rPr>
              <a:t>In 2010, U.S. electricity generation was 70% fossil fuels, 20% nuclear, and 10% renewable</a:t>
            </a:r>
          </a:p>
        </p:txBody>
      </p:sp>
      <p:sp>
        <p:nvSpPr>
          <p:cNvPr id="41994" name="Text Box 8"/>
          <p:cNvSpPr txBox="1">
            <a:spLocks noChangeArrowheads="1"/>
          </p:cNvSpPr>
          <p:nvPr/>
        </p:nvSpPr>
        <p:spPr bwMode="auto">
          <a:xfrm>
            <a:off x="2470150" y="23606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5000"/>
              </a:lnSpc>
              <a:spcBef>
                <a:spcPct val="0"/>
              </a:spcBef>
              <a:buFontTx/>
              <a:buNone/>
            </a:pPr>
            <a:r>
              <a:rPr lang="en-US" altLang="en-US" sz="1400">
                <a:solidFill>
                  <a:schemeClr val="bg1"/>
                </a:solidFill>
              </a:rPr>
              <a:t>Nuclear</a:t>
            </a:r>
          </a:p>
          <a:p>
            <a:pPr algn="ctr" eaLnBrk="1" hangingPunct="1">
              <a:lnSpc>
                <a:spcPct val="85000"/>
              </a:lnSpc>
              <a:spcBef>
                <a:spcPct val="0"/>
              </a:spcBef>
              <a:buFontTx/>
              <a:buNone/>
            </a:pPr>
            <a:r>
              <a:rPr lang="en-US" altLang="en-US" sz="1400">
                <a:solidFill>
                  <a:schemeClr val="bg1"/>
                </a:solidFill>
              </a:rPr>
              <a:t>19.6%</a:t>
            </a:r>
          </a:p>
        </p:txBody>
      </p:sp>
      <p:sp>
        <p:nvSpPr>
          <p:cNvPr id="41995" name="Text Box 9"/>
          <p:cNvSpPr txBox="1">
            <a:spLocks noChangeArrowheads="1"/>
          </p:cNvSpPr>
          <p:nvPr/>
        </p:nvSpPr>
        <p:spPr bwMode="auto">
          <a:xfrm>
            <a:off x="950913" y="3019425"/>
            <a:ext cx="1676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5000"/>
              </a:lnSpc>
              <a:spcBef>
                <a:spcPct val="0"/>
              </a:spcBef>
              <a:buFontTx/>
              <a:buNone/>
            </a:pPr>
            <a:r>
              <a:rPr lang="en-US" altLang="en-US" sz="1400">
                <a:solidFill>
                  <a:schemeClr val="bg1"/>
                </a:solidFill>
              </a:rPr>
              <a:t>Natural gas</a:t>
            </a:r>
          </a:p>
          <a:p>
            <a:pPr algn="ctr" eaLnBrk="1" hangingPunct="1">
              <a:lnSpc>
                <a:spcPct val="85000"/>
              </a:lnSpc>
              <a:spcBef>
                <a:spcPct val="0"/>
              </a:spcBef>
              <a:buFontTx/>
              <a:buNone/>
            </a:pPr>
            <a:r>
              <a:rPr lang="en-US" altLang="en-US" sz="1400">
                <a:solidFill>
                  <a:schemeClr val="bg1"/>
                </a:solidFill>
              </a:rPr>
              <a:t>23.8%</a:t>
            </a:r>
          </a:p>
        </p:txBody>
      </p:sp>
      <p:sp>
        <p:nvSpPr>
          <p:cNvPr id="41996" name="Text Box 10"/>
          <p:cNvSpPr txBox="1">
            <a:spLocks noChangeArrowheads="1"/>
          </p:cNvSpPr>
          <p:nvPr/>
        </p:nvSpPr>
        <p:spPr bwMode="auto">
          <a:xfrm>
            <a:off x="895350" y="1266825"/>
            <a:ext cx="3613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a:solidFill>
                  <a:srgbClr val="FFFF00"/>
                </a:solidFill>
              </a:rPr>
              <a:t>2010 Total net generation:</a:t>
            </a:r>
          </a:p>
          <a:p>
            <a:pPr algn="ctr" eaLnBrk="1" hangingPunct="1">
              <a:spcBef>
                <a:spcPct val="0"/>
              </a:spcBef>
              <a:buFontTx/>
              <a:buNone/>
            </a:pPr>
            <a:r>
              <a:rPr lang="en-US" altLang="en-US" sz="1400" b="1">
                <a:solidFill>
                  <a:srgbClr val="FFFF00"/>
                </a:solidFill>
              </a:rPr>
              <a:t>4,120 billion kWh</a:t>
            </a:r>
          </a:p>
        </p:txBody>
      </p:sp>
      <p:sp>
        <p:nvSpPr>
          <p:cNvPr id="41997" name="Text Box 11"/>
          <p:cNvSpPr txBox="1">
            <a:spLocks noChangeArrowheads="1"/>
          </p:cNvSpPr>
          <p:nvPr/>
        </p:nvSpPr>
        <p:spPr bwMode="auto">
          <a:xfrm>
            <a:off x="1555750" y="4873625"/>
            <a:ext cx="243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5000"/>
              </a:lnSpc>
              <a:spcBef>
                <a:spcPct val="0"/>
              </a:spcBef>
              <a:buFontTx/>
              <a:buNone/>
            </a:pPr>
            <a:r>
              <a:rPr lang="en-US" altLang="en-US" sz="1400">
                <a:solidFill>
                  <a:schemeClr val="bg1"/>
                </a:solidFill>
              </a:rPr>
              <a:t>Coal</a:t>
            </a:r>
          </a:p>
          <a:p>
            <a:pPr algn="ctr" eaLnBrk="1" hangingPunct="1">
              <a:lnSpc>
                <a:spcPct val="85000"/>
              </a:lnSpc>
              <a:spcBef>
                <a:spcPct val="0"/>
              </a:spcBef>
              <a:buFontTx/>
              <a:buNone/>
            </a:pPr>
            <a:r>
              <a:rPr lang="en-US" altLang="en-US" sz="1400">
                <a:solidFill>
                  <a:schemeClr val="bg1"/>
                </a:solidFill>
              </a:rPr>
              <a:t>44.9%</a:t>
            </a:r>
          </a:p>
        </p:txBody>
      </p:sp>
      <p:sp>
        <p:nvSpPr>
          <p:cNvPr id="41998" name="Text Box 13"/>
          <p:cNvSpPr txBox="1">
            <a:spLocks noChangeArrowheads="1"/>
          </p:cNvSpPr>
          <p:nvPr/>
        </p:nvSpPr>
        <p:spPr bwMode="auto">
          <a:xfrm>
            <a:off x="3594100" y="1266825"/>
            <a:ext cx="586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a:solidFill>
                  <a:srgbClr val="FFFF00"/>
                </a:solidFill>
              </a:rPr>
              <a:t>2010 Non-hydro renewable</a:t>
            </a:r>
          </a:p>
          <a:p>
            <a:pPr algn="ctr" eaLnBrk="1" hangingPunct="1">
              <a:spcBef>
                <a:spcPct val="0"/>
              </a:spcBef>
              <a:buFontTx/>
              <a:buNone/>
            </a:pPr>
            <a:r>
              <a:rPr lang="en-US" altLang="en-US" sz="1400" b="1">
                <a:solidFill>
                  <a:srgbClr val="FFFF00"/>
                </a:solidFill>
              </a:rPr>
              <a:t>net generation:</a:t>
            </a:r>
          </a:p>
          <a:p>
            <a:pPr algn="ctr" eaLnBrk="1" hangingPunct="1">
              <a:spcBef>
                <a:spcPct val="0"/>
              </a:spcBef>
              <a:buFontTx/>
              <a:buNone/>
            </a:pPr>
            <a:r>
              <a:rPr lang="en-US" altLang="en-US" sz="1400" b="1">
                <a:solidFill>
                  <a:srgbClr val="FFFF00"/>
                </a:solidFill>
              </a:rPr>
              <a:t>168 billion kWh</a:t>
            </a:r>
          </a:p>
        </p:txBody>
      </p:sp>
      <p:sp>
        <p:nvSpPr>
          <p:cNvPr id="41999" name="Text Box 14"/>
          <p:cNvSpPr txBox="1">
            <a:spLocks noChangeArrowheads="1"/>
          </p:cNvSpPr>
          <p:nvPr/>
        </p:nvSpPr>
        <p:spPr bwMode="auto">
          <a:xfrm>
            <a:off x="7146925" y="4724400"/>
            <a:ext cx="2114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n-US" sz="1400">
                <a:solidFill>
                  <a:srgbClr val="FFFF00"/>
                </a:solidFill>
              </a:rPr>
              <a:t>Geothermal:  0.4%</a:t>
            </a:r>
          </a:p>
        </p:txBody>
      </p:sp>
      <p:sp>
        <p:nvSpPr>
          <p:cNvPr id="42000" name="Text Box 15"/>
          <p:cNvSpPr txBox="1">
            <a:spLocks noChangeArrowheads="1"/>
          </p:cNvSpPr>
          <p:nvPr/>
        </p:nvSpPr>
        <p:spPr bwMode="auto">
          <a:xfrm>
            <a:off x="7146925" y="5038725"/>
            <a:ext cx="2190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n-US" sz="1400">
                <a:solidFill>
                  <a:srgbClr val="FFFF00"/>
                </a:solidFill>
              </a:rPr>
              <a:t>Other biomass:  0.5%</a:t>
            </a:r>
          </a:p>
        </p:txBody>
      </p:sp>
      <p:sp>
        <p:nvSpPr>
          <p:cNvPr id="42001" name="Text Box 16"/>
          <p:cNvSpPr txBox="1">
            <a:spLocks noChangeArrowheads="1"/>
          </p:cNvSpPr>
          <p:nvPr/>
        </p:nvSpPr>
        <p:spPr bwMode="auto">
          <a:xfrm>
            <a:off x="7146925" y="4159250"/>
            <a:ext cx="19970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n-US" sz="1400">
                <a:solidFill>
                  <a:srgbClr val="FFFF00"/>
                </a:solidFill>
              </a:rPr>
              <a:t>Wood and wood-derived fuels:  0.9%</a:t>
            </a:r>
          </a:p>
        </p:txBody>
      </p:sp>
      <p:sp>
        <p:nvSpPr>
          <p:cNvPr id="42002" name="Text Box 17"/>
          <p:cNvSpPr txBox="1">
            <a:spLocks noChangeArrowheads="1"/>
          </p:cNvSpPr>
          <p:nvPr/>
        </p:nvSpPr>
        <p:spPr bwMode="auto">
          <a:xfrm>
            <a:off x="4403725" y="3592513"/>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5000"/>
              </a:lnSpc>
              <a:spcBef>
                <a:spcPct val="0"/>
              </a:spcBef>
              <a:buFontTx/>
              <a:buNone/>
            </a:pPr>
            <a:r>
              <a:rPr lang="en-US" altLang="en-US" sz="1400">
                <a:solidFill>
                  <a:srgbClr val="FFFF00"/>
                </a:solidFill>
              </a:rPr>
              <a:t>Other</a:t>
            </a:r>
          </a:p>
          <a:p>
            <a:pPr algn="ctr" eaLnBrk="1" hangingPunct="1">
              <a:lnSpc>
                <a:spcPct val="85000"/>
              </a:lnSpc>
              <a:spcBef>
                <a:spcPct val="0"/>
              </a:spcBef>
              <a:buFontTx/>
              <a:buNone/>
            </a:pPr>
            <a:r>
              <a:rPr lang="en-US" altLang="en-US" sz="1400">
                <a:solidFill>
                  <a:srgbClr val="FFFF00"/>
                </a:solidFill>
              </a:rPr>
              <a:t>renewable</a:t>
            </a:r>
          </a:p>
          <a:p>
            <a:pPr algn="ctr" eaLnBrk="1" hangingPunct="1">
              <a:lnSpc>
                <a:spcPct val="85000"/>
              </a:lnSpc>
              <a:spcBef>
                <a:spcPct val="0"/>
              </a:spcBef>
              <a:buFontTx/>
              <a:buNone/>
            </a:pPr>
            <a:r>
              <a:rPr lang="en-US" altLang="en-US" sz="1400">
                <a:solidFill>
                  <a:srgbClr val="FFFF00"/>
                </a:solidFill>
              </a:rPr>
              <a:t>4.1%</a:t>
            </a:r>
          </a:p>
        </p:txBody>
      </p:sp>
      <p:sp>
        <p:nvSpPr>
          <p:cNvPr id="42003" name="Text Box 17"/>
          <p:cNvSpPr txBox="1">
            <a:spLocks noChangeArrowheads="1"/>
          </p:cNvSpPr>
          <p:nvPr/>
        </p:nvSpPr>
        <p:spPr bwMode="auto">
          <a:xfrm>
            <a:off x="4070350" y="2116138"/>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5000"/>
              </a:lnSpc>
              <a:spcBef>
                <a:spcPct val="0"/>
              </a:spcBef>
              <a:buFontTx/>
              <a:buNone/>
            </a:pPr>
            <a:r>
              <a:rPr lang="en-US" altLang="en-US" sz="1400">
                <a:solidFill>
                  <a:srgbClr val="FFFF00"/>
                </a:solidFill>
              </a:rPr>
              <a:t>Conventional</a:t>
            </a:r>
          </a:p>
          <a:p>
            <a:pPr algn="ctr" eaLnBrk="1" hangingPunct="1">
              <a:lnSpc>
                <a:spcPct val="85000"/>
              </a:lnSpc>
              <a:spcBef>
                <a:spcPct val="0"/>
              </a:spcBef>
              <a:buFontTx/>
              <a:buNone/>
            </a:pPr>
            <a:r>
              <a:rPr lang="en-US" altLang="en-US" sz="1400">
                <a:solidFill>
                  <a:srgbClr val="FFFF00"/>
                </a:solidFill>
              </a:rPr>
              <a:t>hydroelectric</a:t>
            </a:r>
          </a:p>
          <a:p>
            <a:pPr algn="ctr" eaLnBrk="1" hangingPunct="1">
              <a:lnSpc>
                <a:spcPct val="85000"/>
              </a:lnSpc>
              <a:spcBef>
                <a:spcPct val="0"/>
              </a:spcBef>
              <a:buFontTx/>
              <a:buNone/>
            </a:pPr>
            <a:r>
              <a:rPr lang="en-US" altLang="en-US" sz="1400">
                <a:solidFill>
                  <a:srgbClr val="FFFF00"/>
                </a:solidFill>
              </a:rPr>
              <a:t>6.2%</a:t>
            </a:r>
          </a:p>
        </p:txBody>
      </p:sp>
      <p:sp>
        <p:nvSpPr>
          <p:cNvPr id="42004" name="Text Box 17"/>
          <p:cNvSpPr txBox="1">
            <a:spLocks noChangeArrowheads="1"/>
          </p:cNvSpPr>
          <p:nvPr/>
        </p:nvSpPr>
        <p:spPr bwMode="auto">
          <a:xfrm>
            <a:off x="4911725" y="2971800"/>
            <a:ext cx="11461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5000"/>
              </a:lnSpc>
              <a:spcBef>
                <a:spcPct val="0"/>
              </a:spcBef>
              <a:buFontTx/>
              <a:buNone/>
            </a:pPr>
            <a:r>
              <a:rPr lang="en-US" altLang="en-US" sz="1400">
                <a:solidFill>
                  <a:srgbClr val="FFFF00"/>
                </a:solidFill>
              </a:rPr>
              <a:t>Other</a:t>
            </a:r>
          </a:p>
          <a:p>
            <a:pPr algn="ctr" eaLnBrk="1" hangingPunct="1">
              <a:lnSpc>
                <a:spcPct val="85000"/>
              </a:lnSpc>
              <a:spcBef>
                <a:spcPct val="0"/>
              </a:spcBef>
              <a:buFontTx/>
              <a:buNone/>
            </a:pPr>
            <a:r>
              <a:rPr lang="en-US" altLang="en-US" sz="1400">
                <a:solidFill>
                  <a:srgbClr val="FFFF00"/>
                </a:solidFill>
              </a:rPr>
              <a:t>0.3%</a:t>
            </a:r>
          </a:p>
        </p:txBody>
      </p:sp>
      <p:sp>
        <p:nvSpPr>
          <p:cNvPr id="42005" name="Text Box 16"/>
          <p:cNvSpPr txBox="1">
            <a:spLocks noChangeArrowheads="1"/>
          </p:cNvSpPr>
          <p:nvPr/>
        </p:nvSpPr>
        <p:spPr bwMode="auto">
          <a:xfrm>
            <a:off x="7146925" y="300037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n-US" sz="1400">
                <a:solidFill>
                  <a:srgbClr val="FFFF00"/>
                </a:solidFill>
              </a:rPr>
              <a:t>Wind:  2.3%</a:t>
            </a:r>
          </a:p>
        </p:txBody>
      </p:sp>
      <p:sp>
        <p:nvSpPr>
          <p:cNvPr id="42006" name="Text Box 16"/>
          <p:cNvSpPr txBox="1">
            <a:spLocks noChangeArrowheads="1"/>
          </p:cNvSpPr>
          <p:nvPr/>
        </p:nvSpPr>
        <p:spPr bwMode="auto">
          <a:xfrm>
            <a:off x="7654925" y="3524250"/>
            <a:ext cx="14890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n-US" sz="1400">
                <a:solidFill>
                  <a:srgbClr val="FFFF00"/>
                </a:solidFill>
              </a:rPr>
              <a:t>Solar thermal and PV: &lt;0.1%</a:t>
            </a:r>
          </a:p>
        </p:txBody>
      </p:sp>
      <p:grpSp>
        <p:nvGrpSpPr>
          <p:cNvPr id="42007" name="Group 29"/>
          <p:cNvGrpSpPr>
            <a:grpSpLocks/>
          </p:cNvGrpSpPr>
          <p:nvPr/>
        </p:nvGrpSpPr>
        <p:grpSpPr bwMode="auto">
          <a:xfrm>
            <a:off x="4751388" y="3371850"/>
            <a:ext cx="630237" cy="214313"/>
            <a:chOff x="2844" y="2208"/>
            <a:chExt cx="465" cy="120"/>
          </a:xfrm>
        </p:grpSpPr>
        <p:sp>
          <p:nvSpPr>
            <p:cNvPr id="42017" name="Line 22"/>
            <p:cNvSpPr>
              <a:spLocks noChangeShapeType="1"/>
            </p:cNvSpPr>
            <p:nvPr/>
          </p:nvSpPr>
          <p:spPr bwMode="auto">
            <a:xfrm flipV="1">
              <a:off x="2844" y="2268"/>
              <a:ext cx="420" cy="6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8" name="Line 28"/>
            <p:cNvSpPr>
              <a:spLocks noChangeShapeType="1"/>
            </p:cNvSpPr>
            <p:nvPr/>
          </p:nvSpPr>
          <p:spPr bwMode="auto">
            <a:xfrm flipH="1">
              <a:off x="3261" y="2208"/>
              <a:ext cx="48" cy="6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008" name="Text Box 17"/>
          <p:cNvSpPr txBox="1">
            <a:spLocks noChangeArrowheads="1"/>
          </p:cNvSpPr>
          <p:nvPr/>
        </p:nvSpPr>
        <p:spPr bwMode="auto">
          <a:xfrm>
            <a:off x="215900" y="5043488"/>
            <a:ext cx="12954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5000"/>
              </a:lnSpc>
              <a:spcBef>
                <a:spcPct val="0"/>
              </a:spcBef>
              <a:buFontTx/>
              <a:buNone/>
            </a:pPr>
            <a:r>
              <a:rPr lang="en-US" altLang="en-US" sz="1400">
                <a:solidFill>
                  <a:srgbClr val="FFFF00"/>
                </a:solidFill>
              </a:rPr>
              <a:t>Petroleum</a:t>
            </a:r>
          </a:p>
          <a:p>
            <a:pPr algn="ctr" eaLnBrk="1" hangingPunct="1">
              <a:lnSpc>
                <a:spcPct val="85000"/>
              </a:lnSpc>
              <a:spcBef>
                <a:spcPct val="0"/>
              </a:spcBef>
              <a:buFontTx/>
              <a:buNone/>
            </a:pPr>
            <a:r>
              <a:rPr lang="en-US" altLang="en-US" sz="1400">
                <a:solidFill>
                  <a:srgbClr val="FFFF00"/>
                </a:solidFill>
              </a:rPr>
              <a:t>0.9%</a:t>
            </a:r>
          </a:p>
        </p:txBody>
      </p:sp>
      <p:sp>
        <p:nvSpPr>
          <p:cNvPr id="42009" name="Text Box 17"/>
          <p:cNvSpPr txBox="1">
            <a:spLocks noChangeArrowheads="1"/>
          </p:cNvSpPr>
          <p:nvPr/>
        </p:nvSpPr>
        <p:spPr bwMode="auto">
          <a:xfrm>
            <a:off x="344488" y="1747838"/>
            <a:ext cx="16764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5000"/>
              </a:lnSpc>
              <a:spcBef>
                <a:spcPct val="0"/>
              </a:spcBef>
              <a:buFontTx/>
              <a:buNone/>
            </a:pPr>
            <a:r>
              <a:rPr lang="en-US" altLang="en-US" sz="1400">
                <a:solidFill>
                  <a:srgbClr val="FFFF00"/>
                </a:solidFill>
              </a:rPr>
              <a:t>Other gases</a:t>
            </a:r>
          </a:p>
          <a:p>
            <a:pPr algn="ctr" eaLnBrk="1" hangingPunct="1">
              <a:lnSpc>
                <a:spcPct val="85000"/>
              </a:lnSpc>
              <a:spcBef>
                <a:spcPct val="0"/>
              </a:spcBef>
              <a:buFontTx/>
              <a:buNone/>
            </a:pPr>
            <a:r>
              <a:rPr lang="en-US" altLang="en-US" sz="1400">
                <a:solidFill>
                  <a:srgbClr val="FFFF00"/>
                </a:solidFill>
              </a:rPr>
              <a:t>0.3%</a:t>
            </a:r>
          </a:p>
        </p:txBody>
      </p:sp>
      <p:grpSp>
        <p:nvGrpSpPr>
          <p:cNvPr id="42010" name="Group 43"/>
          <p:cNvGrpSpPr>
            <a:grpSpLocks/>
          </p:cNvGrpSpPr>
          <p:nvPr/>
        </p:nvGrpSpPr>
        <p:grpSpPr bwMode="auto">
          <a:xfrm>
            <a:off x="1703388" y="1860550"/>
            <a:ext cx="760412" cy="196850"/>
            <a:chOff x="1008" y="1286"/>
            <a:chExt cx="432" cy="106"/>
          </a:xfrm>
        </p:grpSpPr>
        <p:sp>
          <p:nvSpPr>
            <p:cNvPr id="42015" name="Line 41"/>
            <p:cNvSpPr>
              <a:spLocks noChangeShapeType="1"/>
            </p:cNvSpPr>
            <p:nvPr/>
          </p:nvSpPr>
          <p:spPr bwMode="auto">
            <a:xfrm flipV="1">
              <a:off x="1008" y="1286"/>
              <a:ext cx="387" cy="1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6" name="Line 42"/>
            <p:cNvSpPr>
              <a:spLocks noChangeShapeType="1"/>
            </p:cNvSpPr>
            <p:nvPr/>
          </p:nvSpPr>
          <p:spPr bwMode="auto">
            <a:xfrm flipH="1" flipV="1">
              <a:off x="1392" y="1286"/>
              <a:ext cx="48" cy="106"/>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011" name="Slide Number Placeholder 39"/>
          <p:cNvSpPr txBox="1">
            <a:spLocks/>
          </p:cNvSpPr>
          <p:nvPr/>
        </p:nvSpPr>
        <p:spPr bwMode="auto">
          <a:xfrm>
            <a:off x="8682038" y="64166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960FB42-060C-452D-9BB4-FD2F46EBAA2B}" type="slidenum">
              <a:rPr lang="en-US" altLang="en-US" sz="800"/>
              <a:pPr eaLnBrk="1" hangingPunct="1">
                <a:spcBef>
                  <a:spcPct val="0"/>
                </a:spcBef>
                <a:buFontTx/>
                <a:buNone/>
              </a:pPr>
              <a:t>37</a:t>
            </a:fld>
            <a:endParaRPr lang="en-US" altLang="en-US" sz="800"/>
          </a:p>
        </p:txBody>
      </p:sp>
      <p:sp>
        <p:nvSpPr>
          <p:cNvPr id="37" name="Text Placeholder 7"/>
          <p:cNvSpPr txBox="1">
            <a:spLocks/>
          </p:cNvSpPr>
          <p:nvPr/>
        </p:nvSpPr>
        <p:spPr>
          <a:xfrm>
            <a:off x="638175" y="5953125"/>
            <a:ext cx="7943850" cy="247650"/>
          </a:xfrm>
          <a:prstGeom prst="rect">
            <a:avLst/>
          </a:prstGeom>
        </p:spPr>
        <p:txBody>
          <a:bodyPr/>
          <a:lstStyle/>
          <a:p>
            <a:pPr marL="342900" indent="-342900" eaLnBrk="0" hangingPunct="0">
              <a:spcBef>
                <a:spcPct val="20000"/>
              </a:spcBef>
              <a:defRPr/>
            </a:pPr>
            <a:r>
              <a:rPr lang="en-US" sz="1200" i="1" kern="0" dirty="0">
                <a:solidFill>
                  <a:srgbClr val="FFFF00"/>
                </a:solidFill>
                <a:latin typeface="+mn-lt"/>
                <a:cs typeface="Times New Roman"/>
              </a:rPr>
              <a:t>Source:  EIA, Annual Energy Review, October 2011</a:t>
            </a:r>
          </a:p>
        </p:txBody>
      </p:sp>
      <p:cxnSp>
        <p:nvCxnSpPr>
          <p:cNvPr id="42013" name="Straight Connector 40"/>
          <p:cNvCxnSpPr>
            <a:cxnSpLocks noChangeShapeType="1"/>
            <a:stCxn id="42017" idx="0"/>
          </p:cNvCxnSpPr>
          <p:nvPr/>
        </p:nvCxnSpPr>
        <p:spPr bwMode="auto">
          <a:xfrm flipV="1">
            <a:off x="4751388" y="2424113"/>
            <a:ext cx="1025525" cy="1162050"/>
          </a:xfrm>
          <a:prstGeom prst="line">
            <a:avLst/>
          </a:prstGeom>
          <a:noFill/>
          <a:ln w="9525" algn="ctr">
            <a:solidFill>
              <a:srgbClr val="FFFF00"/>
            </a:solidFill>
            <a:round/>
            <a:headEnd/>
            <a:tailEnd/>
          </a:ln>
          <a:extLst>
            <a:ext uri="{909E8E84-426E-40DD-AFC4-6F175D3DCCD1}">
              <a14:hiddenFill xmlns:a14="http://schemas.microsoft.com/office/drawing/2010/main">
                <a:noFill/>
              </a14:hiddenFill>
            </a:ext>
          </a:extLst>
        </p:spPr>
      </p:cxnSp>
      <p:cxnSp>
        <p:nvCxnSpPr>
          <p:cNvPr id="42014" name="Straight Connector 42"/>
          <p:cNvCxnSpPr>
            <a:cxnSpLocks noChangeShapeType="1"/>
          </p:cNvCxnSpPr>
          <p:nvPr/>
        </p:nvCxnSpPr>
        <p:spPr bwMode="auto">
          <a:xfrm>
            <a:off x="4779963" y="4129088"/>
            <a:ext cx="984250" cy="1204912"/>
          </a:xfrm>
          <a:prstGeom prst="line">
            <a:avLst/>
          </a:prstGeom>
          <a:noFill/>
          <a:ln w="9525" algn="ctr">
            <a:solidFill>
              <a:srgbClr val="FFFF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38915"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3891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9B88F3-E5C3-4F4F-A59A-57F155F63953}" type="slidenum">
              <a:rPr lang="en-US" smtClean="0"/>
              <a:pPr eaLnBrk="1" hangingPunct="1">
                <a:defRPr/>
              </a:pPr>
              <a:t>38</a:t>
            </a:fld>
            <a:endParaRPr lang="en-US" smtClean="0"/>
          </a:p>
        </p:txBody>
      </p:sp>
      <p:pic>
        <p:nvPicPr>
          <p:cNvPr id="43013" name="Picture 2" descr="http://upload.wikimedia.org/wikipedia/commons/d/da/2011_US_electricity_generation_by_sour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96838"/>
            <a:ext cx="8528050" cy="639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Ken Youssefi</a:t>
            </a:r>
            <a:endParaRPr lang="en-US"/>
          </a:p>
        </p:txBody>
      </p:sp>
      <p:sp>
        <p:nvSpPr>
          <p:cNvPr id="3" name="Footer Placeholder 2"/>
          <p:cNvSpPr>
            <a:spLocks noGrp="1"/>
          </p:cNvSpPr>
          <p:nvPr>
            <p:ph type="ftr" sz="quarter" idx="11"/>
          </p:nvPr>
        </p:nvSpPr>
        <p:spPr/>
        <p:txBody>
          <a:bodyPr/>
          <a:lstStyle/>
          <a:p>
            <a:pPr>
              <a:defRPr/>
            </a:pPr>
            <a:r>
              <a:rPr lang="en-US" smtClean="0"/>
              <a:t>Engineering 10, SJSU</a:t>
            </a:r>
            <a:endParaRPr lang="en-US"/>
          </a:p>
        </p:txBody>
      </p:sp>
      <p:sp>
        <p:nvSpPr>
          <p:cNvPr id="4" name="Slide Number Placeholder 3"/>
          <p:cNvSpPr>
            <a:spLocks noGrp="1"/>
          </p:cNvSpPr>
          <p:nvPr>
            <p:ph type="sldNum" sz="quarter" idx="12"/>
          </p:nvPr>
        </p:nvSpPr>
        <p:spPr/>
        <p:txBody>
          <a:bodyPr/>
          <a:lstStyle/>
          <a:p>
            <a:pPr>
              <a:defRPr/>
            </a:pPr>
            <a:fld id="{5F8B42C1-C9E1-49B0-A939-2C36D2AB513E}" type="slidenum">
              <a:rPr lang="en-US" smtClean="0"/>
              <a:pPr>
                <a:defRPr/>
              </a:pPr>
              <a:t>39</a:t>
            </a:fld>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67" t="35227" r="47682" b="14484"/>
          <a:stretch/>
        </p:blipFill>
        <p:spPr bwMode="auto">
          <a:xfrm>
            <a:off x="1066800" y="914400"/>
            <a:ext cx="6934200" cy="513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688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Ken Youssefi</a:t>
            </a:r>
            <a:endParaRPr lang="en-US"/>
          </a:p>
        </p:txBody>
      </p:sp>
      <p:sp>
        <p:nvSpPr>
          <p:cNvPr id="3" name="Footer Placeholder 2"/>
          <p:cNvSpPr>
            <a:spLocks noGrp="1"/>
          </p:cNvSpPr>
          <p:nvPr>
            <p:ph type="ftr" sz="quarter" idx="11"/>
          </p:nvPr>
        </p:nvSpPr>
        <p:spPr/>
        <p:txBody>
          <a:bodyPr/>
          <a:lstStyle/>
          <a:p>
            <a:pPr>
              <a:defRPr/>
            </a:pPr>
            <a:r>
              <a:rPr lang="en-US" smtClean="0"/>
              <a:t>Engineering 10, SJSU</a:t>
            </a:r>
            <a:endParaRPr lang="en-US"/>
          </a:p>
        </p:txBody>
      </p:sp>
      <p:sp>
        <p:nvSpPr>
          <p:cNvPr id="4" name="Slide Number Placeholder 3"/>
          <p:cNvSpPr>
            <a:spLocks noGrp="1"/>
          </p:cNvSpPr>
          <p:nvPr>
            <p:ph type="sldNum" sz="quarter" idx="12"/>
          </p:nvPr>
        </p:nvSpPr>
        <p:spPr/>
        <p:txBody>
          <a:bodyPr/>
          <a:lstStyle/>
          <a:p>
            <a:pPr>
              <a:defRPr/>
            </a:pPr>
            <a:fld id="{BCA40829-3454-46E2-BBC7-1FF49E2A94C7}" type="slidenum">
              <a:rPr lang="en-US" smtClean="0"/>
              <a:pPr>
                <a:defRPr/>
              </a:pPr>
              <a:t>4</a:t>
            </a:fld>
            <a:endParaRPr lang="en-US"/>
          </a:p>
        </p:txBody>
      </p:sp>
      <p:sp>
        <p:nvSpPr>
          <p:cNvPr id="5125" name="Rectangle 4"/>
          <p:cNvSpPr>
            <a:spLocks noChangeArrowheads="1"/>
          </p:cNvSpPr>
          <p:nvPr/>
        </p:nvSpPr>
        <p:spPr bwMode="auto">
          <a:xfrm>
            <a:off x="485775" y="4932363"/>
            <a:ext cx="81740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dirty="0" smtClean="0">
                <a:solidFill>
                  <a:srgbClr val="FFFF00"/>
                </a:solidFill>
              </a:rPr>
              <a:t>For 2015, </a:t>
            </a:r>
            <a:r>
              <a:rPr lang="en-US" altLang="en-US" dirty="0">
                <a:solidFill>
                  <a:srgbClr val="FFFF00"/>
                </a:solidFill>
              </a:rPr>
              <a:t>wind energy </a:t>
            </a:r>
            <a:r>
              <a:rPr lang="en-US" altLang="en-US" dirty="0" smtClean="0">
                <a:solidFill>
                  <a:srgbClr val="FFFF00"/>
                </a:solidFill>
              </a:rPr>
              <a:t>made </a:t>
            </a:r>
            <a:r>
              <a:rPr lang="en-US" altLang="en-US" dirty="0">
                <a:solidFill>
                  <a:srgbClr val="FFFF00"/>
                </a:solidFill>
              </a:rPr>
              <a:t>up about </a:t>
            </a:r>
            <a:r>
              <a:rPr lang="en-US" altLang="en-US" b="1" dirty="0" smtClean="0">
                <a:solidFill>
                  <a:schemeClr val="bg1"/>
                </a:solidFill>
              </a:rPr>
              <a:t>4.67% </a:t>
            </a:r>
            <a:r>
              <a:rPr lang="en-US" altLang="en-US" b="1" dirty="0">
                <a:solidFill>
                  <a:schemeClr val="bg1"/>
                </a:solidFill>
              </a:rPr>
              <a:t>of total U.S. electric power generation</a:t>
            </a:r>
            <a:r>
              <a:rPr lang="en-US" altLang="en-US" dirty="0">
                <a:solidFill>
                  <a:srgbClr val="FFFF00"/>
                </a:solidFill>
              </a:rPr>
              <a:t> </a:t>
            </a:r>
            <a:r>
              <a:rPr lang="en-US" altLang="en-US" dirty="0" smtClean="0">
                <a:solidFill>
                  <a:srgbClr val="FFFF00"/>
                </a:solidFill>
              </a:rPr>
              <a:t>(100% </a:t>
            </a:r>
            <a:r>
              <a:rPr lang="en-US" altLang="en-US" dirty="0">
                <a:solidFill>
                  <a:srgbClr val="FFFF00"/>
                </a:solidFill>
              </a:rPr>
              <a:t>increase in 5</a:t>
            </a:r>
            <a:r>
              <a:rPr lang="en-US" altLang="en-US" dirty="0" smtClean="0">
                <a:solidFill>
                  <a:srgbClr val="FFFF00"/>
                </a:solidFill>
              </a:rPr>
              <a:t> years)</a:t>
            </a:r>
            <a:endParaRPr lang="en-US" altLang="en-US" dirty="0">
              <a:solidFill>
                <a:srgbClr val="FFFF00"/>
              </a:solidFill>
            </a:endParaRPr>
          </a:p>
        </p:txBody>
      </p:sp>
      <p:sp>
        <p:nvSpPr>
          <p:cNvPr id="7" name="Rectangle 6"/>
          <p:cNvSpPr>
            <a:spLocks noChangeArrowheads="1"/>
          </p:cNvSpPr>
          <p:nvPr/>
        </p:nvSpPr>
        <p:spPr bwMode="auto">
          <a:xfrm>
            <a:off x="485775" y="3692525"/>
            <a:ext cx="82375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dirty="0">
                <a:solidFill>
                  <a:srgbClr val="FFFF00"/>
                </a:solidFill>
              </a:rPr>
              <a:t>Nationwide, wind energy provided </a:t>
            </a:r>
            <a:r>
              <a:rPr lang="en-US" altLang="en-US" b="1" dirty="0" smtClean="0">
                <a:solidFill>
                  <a:schemeClr val="bg1"/>
                </a:solidFill>
              </a:rPr>
              <a:t>2.3% </a:t>
            </a:r>
            <a:r>
              <a:rPr lang="en-US" altLang="en-US" dirty="0">
                <a:solidFill>
                  <a:srgbClr val="FFFF00"/>
                </a:solidFill>
              </a:rPr>
              <a:t>of U.S. electricity generation </a:t>
            </a:r>
            <a:r>
              <a:rPr lang="en-US" altLang="en-US" dirty="0">
                <a:solidFill>
                  <a:schemeClr val="bg1"/>
                </a:solidFill>
              </a:rPr>
              <a:t>during </a:t>
            </a:r>
            <a:r>
              <a:rPr lang="en-US" altLang="en-US" dirty="0" smtClean="0">
                <a:solidFill>
                  <a:schemeClr val="bg1"/>
                </a:solidFill>
              </a:rPr>
              <a:t>2010</a:t>
            </a:r>
            <a:r>
              <a:rPr lang="en-US" altLang="en-US" sz="1800" dirty="0" smtClean="0"/>
              <a:t>.</a:t>
            </a:r>
            <a:endParaRPr lang="en-US" altLang="en-US" sz="1800" dirty="0"/>
          </a:p>
        </p:txBody>
      </p:sp>
      <p:sp>
        <p:nvSpPr>
          <p:cNvPr id="8" name="Rectangle 4"/>
          <p:cNvSpPr>
            <a:spLocks noChangeArrowheads="1"/>
          </p:cNvSpPr>
          <p:nvPr/>
        </p:nvSpPr>
        <p:spPr bwMode="auto">
          <a:xfrm>
            <a:off x="485775" y="1860261"/>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800" dirty="0">
                <a:solidFill>
                  <a:srgbClr val="FFFF00"/>
                </a:solidFill>
              </a:rPr>
              <a:t>As of 2014, there were more than </a:t>
            </a:r>
            <a:r>
              <a:rPr lang="en-US" altLang="en-US" sz="2800" dirty="0">
                <a:solidFill>
                  <a:schemeClr val="bg1"/>
                </a:solidFill>
              </a:rPr>
              <a:t>46,000 wind turbines in 44 states</a:t>
            </a:r>
            <a:r>
              <a:rPr lang="en-US" altLang="en-US" sz="2800" dirty="0">
                <a:solidFill>
                  <a:srgbClr val="FFFF00"/>
                </a:solidFill>
              </a:rPr>
              <a:t>, providing 66,000 MW of power, enough electricity to power about 18 million homes</a:t>
            </a:r>
          </a:p>
        </p:txBody>
      </p:sp>
      <p:sp>
        <p:nvSpPr>
          <p:cNvPr id="5128" name="Rectangle 4"/>
          <p:cNvSpPr>
            <a:spLocks noChangeArrowheads="1"/>
          </p:cNvSpPr>
          <p:nvPr/>
        </p:nvSpPr>
        <p:spPr bwMode="auto">
          <a:xfrm>
            <a:off x="485775" y="114300"/>
            <a:ext cx="8382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800" dirty="0" smtClean="0">
                <a:solidFill>
                  <a:srgbClr val="FFFF00"/>
                </a:solidFill>
              </a:rPr>
              <a:t>By the end of 2012</a:t>
            </a:r>
            <a:r>
              <a:rPr lang="en-US" altLang="en-US" sz="2800" dirty="0">
                <a:solidFill>
                  <a:srgbClr val="FFFF00"/>
                </a:solidFill>
              </a:rPr>
              <a:t>, there were more than </a:t>
            </a:r>
            <a:r>
              <a:rPr lang="en-US" altLang="en-US" sz="2800" dirty="0">
                <a:solidFill>
                  <a:schemeClr val="bg1"/>
                </a:solidFill>
              </a:rPr>
              <a:t>45,000 wind turbines in 39 states</a:t>
            </a:r>
            <a:r>
              <a:rPr lang="en-US" altLang="en-US" sz="2800" dirty="0">
                <a:solidFill>
                  <a:srgbClr val="FFFF00"/>
                </a:solidFill>
              </a:rPr>
              <a:t>, providing enough electricity to power about 15 million homes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5"/>
                                        </p:tgtEl>
                                        <p:attrNameLst>
                                          <p:attrName>style.visibility</p:attrName>
                                        </p:attrNameLst>
                                      </p:cBhvr>
                                      <p:to>
                                        <p:strVal val="visible"/>
                                      </p:to>
                                    </p:set>
                                    <p:animEffect transition="in" filter="fade">
                                      <p:cBhvr>
                                        <p:cTn id="21" dur="1000"/>
                                        <p:tgtEl>
                                          <p:spTgt spid="5125"/>
                                        </p:tgtEl>
                                      </p:cBhvr>
                                    </p:animEffect>
                                    <p:anim calcmode="lin" valueType="num">
                                      <p:cBhvr>
                                        <p:cTn id="22" dur="1000" fill="hold"/>
                                        <p:tgtEl>
                                          <p:spTgt spid="5125"/>
                                        </p:tgtEl>
                                        <p:attrNameLst>
                                          <p:attrName>ppt_x</p:attrName>
                                        </p:attrNameLst>
                                      </p:cBhvr>
                                      <p:tavLst>
                                        <p:tav tm="0">
                                          <p:val>
                                            <p:strVal val="#ppt_x"/>
                                          </p:val>
                                        </p:tav>
                                        <p:tav tm="100000">
                                          <p:val>
                                            <p:strVal val="#ppt_x"/>
                                          </p:val>
                                        </p:tav>
                                      </p:tavLst>
                                    </p:anim>
                                    <p:anim calcmode="lin" valueType="num">
                                      <p:cBhvr>
                                        <p:cTn id="23"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Ken Youssefi</a:t>
            </a:r>
            <a:endParaRPr lang="en-US"/>
          </a:p>
        </p:txBody>
      </p:sp>
      <p:sp>
        <p:nvSpPr>
          <p:cNvPr id="3" name="Footer Placeholder 2"/>
          <p:cNvSpPr>
            <a:spLocks noGrp="1"/>
          </p:cNvSpPr>
          <p:nvPr>
            <p:ph type="ftr" sz="quarter" idx="11"/>
          </p:nvPr>
        </p:nvSpPr>
        <p:spPr/>
        <p:txBody>
          <a:bodyPr/>
          <a:lstStyle/>
          <a:p>
            <a:pPr>
              <a:defRPr/>
            </a:pPr>
            <a:r>
              <a:rPr lang="en-US" smtClean="0"/>
              <a:t>Engineering 10, SJSU</a:t>
            </a:r>
            <a:endParaRPr lang="en-US"/>
          </a:p>
        </p:txBody>
      </p:sp>
      <p:sp>
        <p:nvSpPr>
          <p:cNvPr id="4" name="Slide Number Placeholder 3"/>
          <p:cNvSpPr>
            <a:spLocks noGrp="1"/>
          </p:cNvSpPr>
          <p:nvPr>
            <p:ph type="sldNum" sz="quarter" idx="12"/>
          </p:nvPr>
        </p:nvSpPr>
        <p:spPr/>
        <p:txBody>
          <a:bodyPr/>
          <a:lstStyle/>
          <a:p>
            <a:pPr>
              <a:defRPr/>
            </a:pPr>
            <a:fld id="{CC772F2C-6DB6-40E0-B87F-97692D4E08E3}" type="slidenum">
              <a:rPr lang="en-US" smtClean="0"/>
              <a:pPr>
                <a:defRPr/>
              </a:pPr>
              <a:t>40</a:t>
            </a:fld>
            <a:endParaRPr lang="en-US"/>
          </a:p>
        </p:txBody>
      </p:sp>
      <p:sp>
        <p:nvSpPr>
          <p:cNvPr id="44037" name="TextBox 4"/>
          <p:cNvSpPr txBox="1">
            <a:spLocks noChangeArrowheads="1"/>
          </p:cNvSpPr>
          <p:nvPr/>
        </p:nvSpPr>
        <p:spPr bwMode="auto">
          <a:xfrm>
            <a:off x="292100" y="1579563"/>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chemeClr val="bg1"/>
                </a:solidFill>
              </a:rPr>
              <a:t>Coal</a:t>
            </a:r>
          </a:p>
        </p:txBody>
      </p:sp>
      <p:sp>
        <p:nvSpPr>
          <p:cNvPr id="44038" name="TextBox 5"/>
          <p:cNvSpPr txBox="1">
            <a:spLocks noChangeArrowheads="1"/>
          </p:cNvSpPr>
          <p:nvPr/>
        </p:nvSpPr>
        <p:spPr bwMode="auto">
          <a:xfrm>
            <a:off x="292100" y="2136775"/>
            <a:ext cx="2547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Natural Gas</a:t>
            </a:r>
          </a:p>
        </p:txBody>
      </p:sp>
      <p:sp>
        <p:nvSpPr>
          <p:cNvPr id="44039" name="TextBox 6"/>
          <p:cNvSpPr txBox="1">
            <a:spLocks noChangeArrowheads="1"/>
          </p:cNvSpPr>
          <p:nvPr/>
        </p:nvSpPr>
        <p:spPr bwMode="auto">
          <a:xfrm>
            <a:off x="292100" y="2692400"/>
            <a:ext cx="184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Nuclear</a:t>
            </a:r>
          </a:p>
        </p:txBody>
      </p:sp>
      <p:sp>
        <p:nvSpPr>
          <p:cNvPr id="44040" name="TextBox 11"/>
          <p:cNvSpPr txBox="1">
            <a:spLocks noChangeArrowheads="1"/>
          </p:cNvSpPr>
          <p:nvPr/>
        </p:nvSpPr>
        <p:spPr bwMode="auto">
          <a:xfrm>
            <a:off x="4475163" y="776288"/>
            <a:ext cx="120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2011</a:t>
            </a:r>
          </a:p>
        </p:txBody>
      </p:sp>
      <p:sp>
        <p:nvSpPr>
          <p:cNvPr id="44041" name="TextBox 13"/>
          <p:cNvSpPr txBox="1">
            <a:spLocks noChangeArrowheads="1"/>
          </p:cNvSpPr>
          <p:nvPr/>
        </p:nvSpPr>
        <p:spPr bwMode="auto">
          <a:xfrm>
            <a:off x="4310063" y="1593850"/>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42.2%</a:t>
            </a:r>
          </a:p>
        </p:txBody>
      </p:sp>
      <p:sp>
        <p:nvSpPr>
          <p:cNvPr id="44042" name="TextBox 15"/>
          <p:cNvSpPr txBox="1">
            <a:spLocks noChangeArrowheads="1"/>
          </p:cNvSpPr>
          <p:nvPr/>
        </p:nvSpPr>
        <p:spPr bwMode="auto">
          <a:xfrm>
            <a:off x="4310063" y="2173288"/>
            <a:ext cx="1538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25.03%</a:t>
            </a:r>
          </a:p>
        </p:txBody>
      </p:sp>
      <p:sp>
        <p:nvSpPr>
          <p:cNvPr id="44043" name="TextBox 17"/>
          <p:cNvSpPr txBox="1">
            <a:spLocks noChangeArrowheads="1"/>
          </p:cNvSpPr>
          <p:nvPr/>
        </p:nvSpPr>
        <p:spPr bwMode="auto">
          <a:xfrm>
            <a:off x="4310063" y="272573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19.25%</a:t>
            </a:r>
          </a:p>
        </p:txBody>
      </p:sp>
      <p:sp>
        <p:nvSpPr>
          <p:cNvPr id="44044" name="TextBox 10"/>
          <p:cNvSpPr txBox="1">
            <a:spLocks noChangeArrowheads="1"/>
          </p:cNvSpPr>
          <p:nvPr/>
        </p:nvSpPr>
        <p:spPr bwMode="auto">
          <a:xfrm>
            <a:off x="2825750" y="776288"/>
            <a:ext cx="120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chemeClr val="bg1"/>
                </a:solidFill>
              </a:rPr>
              <a:t>2010</a:t>
            </a:r>
          </a:p>
        </p:txBody>
      </p:sp>
      <p:sp>
        <p:nvSpPr>
          <p:cNvPr id="44045" name="TextBox 12"/>
          <p:cNvSpPr txBox="1">
            <a:spLocks noChangeArrowheads="1"/>
          </p:cNvSpPr>
          <p:nvPr/>
        </p:nvSpPr>
        <p:spPr bwMode="auto">
          <a:xfrm>
            <a:off x="2813050" y="1593850"/>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44.9%</a:t>
            </a:r>
          </a:p>
        </p:txBody>
      </p:sp>
      <p:sp>
        <p:nvSpPr>
          <p:cNvPr id="44046" name="TextBox 14"/>
          <p:cNvSpPr txBox="1">
            <a:spLocks noChangeArrowheads="1"/>
          </p:cNvSpPr>
          <p:nvPr/>
        </p:nvSpPr>
        <p:spPr bwMode="auto">
          <a:xfrm>
            <a:off x="2813050" y="2173288"/>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23.8%</a:t>
            </a:r>
          </a:p>
        </p:txBody>
      </p:sp>
      <p:sp>
        <p:nvSpPr>
          <p:cNvPr id="44047" name="TextBox 16"/>
          <p:cNvSpPr txBox="1">
            <a:spLocks noChangeArrowheads="1"/>
          </p:cNvSpPr>
          <p:nvPr/>
        </p:nvSpPr>
        <p:spPr bwMode="auto">
          <a:xfrm>
            <a:off x="2813050" y="2725738"/>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19.6%</a:t>
            </a:r>
          </a:p>
        </p:txBody>
      </p:sp>
      <p:sp>
        <p:nvSpPr>
          <p:cNvPr id="44048" name="TextBox 13"/>
          <p:cNvSpPr txBox="1">
            <a:spLocks noChangeArrowheads="1"/>
          </p:cNvSpPr>
          <p:nvPr/>
        </p:nvSpPr>
        <p:spPr bwMode="auto">
          <a:xfrm>
            <a:off x="5999163" y="2162175"/>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30.0%</a:t>
            </a:r>
          </a:p>
        </p:txBody>
      </p:sp>
      <p:sp>
        <p:nvSpPr>
          <p:cNvPr id="44049" name="TextBox 13"/>
          <p:cNvSpPr txBox="1">
            <a:spLocks noChangeArrowheads="1"/>
          </p:cNvSpPr>
          <p:nvPr/>
        </p:nvSpPr>
        <p:spPr bwMode="auto">
          <a:xfrm>
            <a:off x="5999163" y="2716213"/>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19.0%</a:t>
            </a:r>
          </a:p>
        </p:txBody>
      </p:sp>
      <p:sp>
        <p:nvSpPr>
          <p:cNvPr id="44050" name="TextBox 13"/>
          <p:cNvSpPr txBox="1">
            <a:spLocks noChangeArrowheads="1"/>
          </p:cNvSpPr>
          <p:nvPr/>
        </p:nvSpPr>
        <p:spPr bwMode="auto">
          <a:xfrm>
            <a:off x="5999163" y="1579563"/>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37.0%</a:t>
            </a:r>
          </a:p>
        </p:txBody>
      </p:sp>
      <p:sp>
        <p:nvSpPr>
          <p:cNvPr id="44051" name="TextBox 11"/>
          <p:cNvSpPr txBox="1">
            <a:spLocks noChangeArrowheads="1"/>
          </p:cNvSpPr>
          <p:nvPr/>
        </p:nvSpPr>
        <p:spPr bwMode="auto">
          <a:xfrm>
            <a:off x="6040438" y="776288"/>
            <a:ext cx="120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2012</a:t>
            </a:r>
          </a:p>
        </p:txBody>
      </p:sp>
      <p:sp>
        <p:nvSpPr>
          <p:cNvPr id="44081" name="TextBox 7"/>
          <p:cNvSpPr txBox="1">
            <a:spLocks noChangeArrowheads="1"/>
          </p:cNvSpPr>
          <p:nvPr/>
        </p:nvSpPr>
        <p:spPr bwMode="auto">
          <a:xfrm>
            <a:off x="292100" y="3249613"/>
            <a:ext cx="2368742" cy="5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Hydroelectric</a:t>
            </a:r>
          </a:p>
        </p:txBody>
      </p:sp>
      <p:sp>
        <p:nvSpPr>
          <p:cNvPr id="44082" name="TextBox 18"/>
          <p:cNvSpPr txBox="1">
            <a:spLocks noChangeArrowheads="1"/>
          </p:cNvSpPr>
          <p:nvPr/>
        </p:nvSpPr>
        <p:spPr bwMode="auto">
          <a:xfrm>
            <a:off x="4503936" y="3276678"/>
            <a:ext cx="1205010" cy="52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7.92%</a:t>
            </a:r>
          </a:p>
        </p:txBody>
      </p:sp>
      <p:sp>
        <p:nvSpPr>
          <p:cNvPr id="44083" name="TextBox 19"/>
          <p:cNvSpPr txBox="1">
            <a:spLocks noChangeArrowheads="1"/>
          </p:cNvSpPr>
          <p:nvPr/>
        </p:nvSpPr>
        <p:spPr bwMode="auto">
          <a:xfrm>
            <a:off x="3007240" y="3276678"/>
            <a:ext cx="1205010" cy="52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6.2%</a:t>
            </a:r>
          </a:p>
        </p:txBody>
      </p:sp>
      <p:sp>
        <p:nvSpPr>
          <p:cNvPr id="44084" name="TextBox 13"/>
          <p:cNvSpPr txBox="1">
            <a:spLocks noChangeArrowheads="1"/>
          </p:cNvSpPr>
          <p:nvPr/>
        </p:nvSpPr>
        <p:spPr bwMode="auto">
          <a:xfrm>
            <a:off x="6000195" y="3270324"/>
            <a:ext cx="1205009" cy="52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7.00%</a:t>
            </a:r>
          </a:p>
        </p:txBody>
      </p:sp>
      <p:sp>
        <p:nvSpPr>
          <p:cNvPr id="44085" name="TextBox 13"/>
          <p:cNvSpPr txBox="1">
            <a:spLocks noChangeArrowheads="1"/>
          </p:cNvSpPr>
          <p:nvPr/>
        </p:nvSpPr>
        <p:spPr bwMode="auto">
          <a:xfrm>
            <a:off x="7565929" y="3284183"/>
            <a:ext cx="1205009" cy="52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7.00%</a:t>
            </a:r>
          </a:p>
        </p:txBody>
      </p:sp>
      <p:sp>
        <p:nvSpPr>
          <p:cNvPr id="44054" name="TextBox 13"/>
          <p:cNvSpPr txBox="1">
            <a:spLocks noChangeArrowheads="1"/>
          </p:cNvSpPr>
          <p:nvPr/>
        </p:nvSpPr>
        <p:spPr bwMode="auto">
          <a:xfrm>
            <a:off x="7566025" y="2176463"/>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27.0%</a:t>
            </a:r>
          </a:p>
        </p:txBody>
      </p:sp>
      <p:sp>
        <p:nvSpPr>
          <p:cNvPr id="44055" name="TextBox 13"/>
          <p:cNvSpPr txBox="1">
            <a:spLocks noChangeArrowheads="1"/>
          </p:cNvSpPr>
          <p:nvPr/>
        </p:nvSpPr>
        <p:spPr bwMode="auto">
          <a:xfrm>
            <a:off x="7566025" y="2728913"/>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19.0%</a:t>
            </a:r>
          </a:p>
        </p:txBody>
      </p:sp>
      <p:sp>
        <p:nvSpPr>
          <p:cNvPr id="44056" name="TextBox 13"/>
          <p:cNvSpPr txBox="1">
            <a:spLocks noChangeArrowheads="1"/>
          </p:cNvSpPr>
          <p:nvPr/>
        </p:nvSpPr>
        <p:spPr bwMode="auto">
          <a:xfrm>
            <a:off x="7566025" y="1593850"/>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39.0%</a:t>
            </a:r>
          </a:p>
        </p:txBody>
      </p:sp>
      <p:grpSp>
        <p:nvGrpSpPr>
          <p:cNvPr id="10" name="Group 9"/>
          <p:cNvGrpSpPr>
            <a:grpSpLocks/>
          </p:cNvGrpSpPr>
          <p:nvPr/>
        </p:nvGrpSpPr>
        <p:grpSpPr bwMode="auto">
          <a:xfrm>
            <a:off x="292100" y="3805238"/>
            <a:ext cx="8478838" cy="1166812"/>
            <a:chOff x="292100" y="3804820"/>
            <a:chExt cx="8478152" cy="1166937"/>
          </a:xfrm>
        </p:grpSpPr>
        <p:sp>
          <p:nvSpPr>
            <p:cNvPr id="44071" name="TextBox 8"/>
            <p:cNvSpPr txBox="1">
              <a:spLocks noChangeArrowheads="1"/>
            </p:cNvSpPr>
            <p:nvPr/>
          </p:nvSpPr>
          <p:spPr bwMode="auto">
            <a:xfrm>
              <a:off x="292100" y="4361531"/>
              <a:ext cx="1204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Solar</a:t>
              </a:r>
            </a:p>
          </p:txBody>
        </p:sp>
        <p:sp>
          <p:nvSpPr>
            <p:cNvPr id="44072" name="TextBox 9"/>
            <p:cNvSpPr txBox="1">
              <a:spLocks noChangeArrowheads="1"/>
            </p:cNvSpPr>
            <p:nvPr/>
          </p:nvSpPr>
          <p:spPr bwMode="auto">
            <a:xfrm>
              <a:off x="292100" y="3804820"/>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Wind</a:t>
              </a:r>
            </a:p>
          </p:txBody>
        </p:sp>
        <p:sp>
          <p:nvSpPr>
            <p:cNvPr id="44073" name="TextBox 21"/>
            <p:cNvSpPr txBox="1">
              <a:spLocks noChangeArrowheads="1"/>
            </p:cNvSpPr>
            <p:nvPr/>
          </p:nvSpPr>
          <p:spPr bwMode="auto">
            <a:xfrm>
              <a:off x="4503595" y="3840738"/>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2.92%</a:t>
              </a:r>
            </a:p>
          </p:txBody>
        </p:sp>
        <p:sp>
          <p:nvSpPr>
            <p:cNvPr id="44074" name="TextBox 22"/>
            <p:cNvSpPr txBox="1">
              <a:spLocks noChangeArrowheads="1"/>
            </p:cNvSpPr>
            <p:nvPr/>
          </p:nvSpPr>
          <p:spPr bwMode="auto">
            <a:xfrm>
              <a:off x="4697565" y="4434030"/>
              <a:ext cx="12049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.04%</a:t>
              </a:r>
            </a:p>
          </p:txBody>
        </p:sp>
        <p:sp>
          <p:nvSpPr>
            <p:cNvPr id="44075" name="TextBox 20"/>
            <p:cNvSpPr txBox="1">
              <a:spLocks noChangeArrowheads="1"/>
            </p:cNvSpPr>
            <p:nvPr/>
          </p:nvSpPr>
          <p:spPr bwMode="auto">
            <a:xfrm>
              <a:off x="3007020" y="3840738"/>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2.3%</a:t>
              </a:r>
            </a:p>
          </p:txBody>
        </p:sp>
        <p:sp>
          <p:nvSpPr>
            <p:cNvPr id="44076" name="TextBox 23"/>
            <p:cNvSpPr txBox="1">
              <a:spLocks noChangeArrowheads="1"/>
            </p:cNvSpPr>
            <p:nvPr/>
          </p:nvSpPr>
          <p:spPr bwMode="auto">
            <a:xfrm>
              <a:off x="2813050" y="443403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FF00"/>
                  </a:solidFill>
                </a:rPr>
                <a:t>No data</a:t>
              </a:r>
            </a:p>
          </p:txBody>
        </p:sp>
        <p:sp>
          <p:nvSpPr>
            <p:cNvPr id="44077" name="TextBox 13"/>
            <p:cNvSpPr txBox="1">
              <a:spLocks noChangeArrowheads="1"/>
            </p:cNvSpPr>
            <p:nvPr/>
          </p:nvSpPr>
          <p:spPr bwMode="auto">
            <a:xfrm>
              <a:off x="5999733" y="3837563"/>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3.50%</a:t>
              </a:r>
            </a:p>
          </p:txBody>
        </p:sp>
        <p:sp>
          <p:nvSpPr>
            <p:cNvPr id="44078" name="TextBox 13"/>
            <p:cNvSpPr txBox="1">
              <a:spLocks noChangeArrowheads="1"/>
            </p:cNvSpPr>
            <p:nvPr/>
          </p:nvSpPr>
          <p:spPr bwMode="auto">
            <a:xfrm>
              <a:off x="6193703" y="4434030"/>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.11%</a:t>
              </a:r>
            </a:p>
          </p:txBody>
        </p:sp>
        <p:sp>
          <p:nvSpPr>
            <p:cNvPr id="44079" name="TextBox 13"/>
            <p:cNvSpPr txBox="1">
              <a:spLocks noChangeArrowheads="1"/>
            </p:cNvSpPr>
            <p:nvPr/>
          </p:nvSpPr>
          <p:spPr bwMode="auto">
            <a:xfrm>
              <a:off x="7565340" y="3851413"/>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4.13%</a:t>
              </a:r>
            </a:p>
          </p:txBody>
        </p:sp>
        <p:sp>
          <p:nvSpPr>
            <p:cNvPr id="44080" name="TextBox 13"/>
            <p:cNvSpPr txBox="1">
              <a:spLocks noChangeArrowheads="1"/>
            </p:cNvSpPr>
            <p:nvPr/>
          </p:nvSpPr>
          <p:spPr bwMode="auto">
            <a:xfrm>
              <a:off x="7565340" y="4447882"/>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  .23%</a:t>
              </a:r>
            </a:p>
          </p:txBody>
        </p:sp>
      </p:grpSp>
      <p:sp>
        <p:nvSpPr>
          <p:cNvPr id="44058" name="TextBox 11"/>
          <p:cNvSpPr txBox="1">
            <a:spLocks noChangeArrowheads="1"/>
          </p:cNvSpPr>
          <p:nvPr/>
        </p:nvSpPr>
        <p:spPr bwMode="auto">
          <a:xfrm>
            <a:off x="7508875" y="790575"/>
            <a:ext cx="120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2013</a:t>
            </a:r>
          </a:p>
        </p:txBody>
      </p:sp>
      <p:sp>
        <p:nvSpPr>
          <p:cNvPr id="44059" name="TextBox 7"/>
          <p:cNvSpPr txBox="1">
            <a:spLocks noChangeArrowheads="1"/>
          </p:cNvSpPr>
          <p:nvPr/>
        </p:nvSpPr>
        <p:spPr bwMode="auto">
          <a:xfrm>
            <a:off x="484188" y="82550"/>
            <a:ext cx="83137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a:solidFill>
                  <a:srgbClr val="FFC000"/>
                </a:solidFill>
              </a:rPr>
              <a:t>Total Electrical Energy Produced Nationwide  </a:t>
            </a:r>
          </a:p>
        </p:txBody>
      </p:sp>
      <p:grpSp>
        <p:nvGrpSpPr>
          <p:cNvPr id="11" name="Group 10"/>
          <p:cNvGrpSpPr>
            <a:grpSpLocks/>
          </p:cNvGrpSpPr>
          <p:nvPr/>
        </p:nvGrpSpPr>
        <p:grpSpPr bwMode="auto">
          <a:xfrm>
            <a:off x="292100" y="4916488"/>
            <a:ext cx="8685213" cy="1108075"/>
            <a:chOff x="292100" y="4916654"/>
            <a:chExt cx="8685977" cy="1108058"/>
          </a:xfrm>
        </p:grpSpPr>
        <p:sp>
          <p:nvSpPr>
            <p:cNvPr id="44061" name="TextBox 8"/>
            <p:cNvSpPr txBox="1">
              <a:spLocks noChangeArrowheads="1"/>
            </p:cNvSpPr>
            <p:nvPr/>
          </p:nvSpPr>
          <p:spPr bwMode="auto">
            <a:xfrm>
              <a:off x="292100" y="4916654"/>
              <a:ext cx="2270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Biomass</a:t>
              </a:r>
            </a:p>
          </p:txBody>
        </p:sp>
        <p:sp>
          <p:nvSpPr>
            <p:cNvPr id="44062" name="TextBox 8"/>
            <p:cNvSpPr txBox="1">
              <a:spLocks noChangeArrowheads="1"/>
            </p:cNvSpPr>
            <p:nvPr/>
          </p:nvSpPr>
          <p:spPr bwMode="auto">
            <a:xfrm>
              <a:off x="292100" y="5472713"/>
              <a:ext cx="2201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Geothermal</a:t>
              </a:r>
            </a:p>
          </p:txBody>
        </p:sp>
        <p:sp>
          <p:nvSpPr>
            <p:cNvPr id="44063" name="TextBox 13"/>
            <p:cNvSpPr txBox="1">
              <a:spLocks noChangeArrowheads="1"/>
            </p:cNvSpPr>
            <p:nvPr/>
          </p:nvSpPr>
          <p:spPr bwMode="auto">
            <a:xfrm>
              <a:off x="7565340" y="4946646"/>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1.48%</a:t>
              </a:r>
            </a:p>
          </p:txBody>
        </p:sp>
        <p:sp>
          <p:nvSpPr>
            <p:cNvPr id="44064" name="TextBox 13"/>
            <p:cNvSpPr txBox="1">
              <a:spLocks noChangeArrowheads="1"/>
            </p:cNvSpPr>
            <p:nvPr/>
          </p:nvSpPr>
          <p:spPr bwMode="auto">
            <a:xfrm>
              <a:off x="7773165" y="5500833"/>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.41%</a:t>
              </a:r>
            </a:p>
          </p:txBody>
        </p:sp>
        <p:sp>
          <p:nvSpPr>
            <p:cNvPr id="44065" name="TextBox 13"/>
            <p:cNvSpPr txBox="1">
              <a:spLocks noChangeArrowheads="1"/>
            </p:cNvSpPr>
            <p:nvPr/>
          </p:nvSpPr>
          <p:spPr bwMode="auto">
            <a:xfrm>
              <a:off x="6013632" y="4946642"/>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1.50%</a:t>
              </a:r>
            </a:p>
          </p:txBody>
        </p:sp>
        <p:sp>
          <p:nvSpPr>
            <p:cNvPr id="44066" name="TextBox 13"/>
            <p:cNvSpPr txBox="1">
              <a:spLocks noChangeArrowheads="1"/>
            </p:cNvSpPr>
            <p:nvPr/>
          </p:nvSpPr>
          <p:spPr bwMode="auto">
            <a:xfrm>
              <a:off x="6221452" y="5500837"/>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.39%</a:t>
              </a:r>
            </a:p>
          </p:txBody>
        </p:sp>
        <p:sp>
          <p:nvSpPr>
            <p:cNvPr id="44067" name="TextBox 13"/>
            <p:cNvSpPr txBox="1">
              <a:spLocks noChangeArrowheads="1"/>
            </p:cNvSpPr>
            <p:nvPr/>
          </p:nvSpPr>
          <p:spPr bwMode="auto">
            <a:xfrm>
              <a:off x="4489577" y="4946637"/>
              <a:ext cx="1204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  .48%</a:t>
              </a:r>
            </a:p>
          </p:txBody>
        </p:sp>
        <p:sp>
          <p:nvSpPr>
            <p:cNvPr id="44068" name="TextBox 13"/>
            <p:cNvSpPr txBox="1">
              <a:spLocks noChangeArrowheads="1"/>
            </p:cNvSpPr>
            <p:nvPr/>
          </p:nvSpPr>
          <p:spPr bwMode="auto">
            <a:xfrm>
              <a:off x="4697397" y="5500832"/>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.41%</a:t>
              </a:r>
            </a:p>
          </p:txBody>
        </p:sp>
        <p:sp>
          <p:nvSpPr>
            <p:cNvPr id="44069" name="TextBox 13"/>
            <p:cNvSpPr txBox="1">
              <a:spLocks noChangeArrowheads="1"/>
            </p:cNvSpPr>
            <p:nvPr/>
          </p:nvSpPr>
          <p:spPr bwMode="auto">
            <a:xfrm>
              <a:off x="3104067" y="5500827"/>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.41%</a:t>
              </a:r>
            </a:p>
          </p:txBody>
        </p:sp>
        <p:sp>
          <p:nvSpPr>
            <p:cNvPr id="44070" name="TextBox 13"/>
            <p:cNvSpPr txBox="1">
              <a:spLocks noChangeArrowheads="1"/>
            </p:cNvSpPr>
            <p:nvPr/>
          </p:nvSpPr>
          <p:spPr bwMode="auto">
            <a:xfrm>
              <a:off x="2910102" y="4974342"/>
              <a:ext cx="1204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  .50%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Ken Youssefi</a:t>
            </a:r>
            <a:endParaRPr lang="en-US"/>
          </a:p>
        </p:txBody>
      </p:sp>
      <p:sp>
        <p:nvSpPr>
          <p:cNvPr id="3" name="Footer Placeholder 2"/>
          <p:cNvSpPr>
            <a:spLocks noGrp="1"/>
          </p:cNvSpPr>
          <p:nvPr>
            <p:ph type="ftr" sz="quarter" idx="11"/>
          </p:nvPr>
        </p:nvSpPr>
        <p:spPr/>
        <p:txBody>
          <a:bodyPr/>
          <a:lstStyle/>
          <a:p>
            <a:pPr>
              <a:defRPr/>
            </a:pPr>
            <a:r>
              <a:rPr lang="en-US" smtClean="0"/>
              <a:t>Engineering 10, SJSU</a:t>
            </a:r>
            <a:endParaRPr lang="en-US"/>
          </a:p>
        </p:txBody>
      </p:sp>
      <p:sp>
        <p:nvSpPr>
          <p:cNvPr id="4" name="Slide Number Placeholder 3"/>
          <p:cNvSpPr>
            <a:spLocks noGrp="1"/>
          </p:cNvSpPr>
          <p:nvPr>
            <p:ph type="sldNum" sz="quarter" idx="12"/>
          </p:nvPr>
        </p:nvSpPr>
        <p:spPr/>
        <p:txBody>
          <a:bodyPr/>
          <a:lstStyle/>
          <a:p>
            <a:pPr>
              <a:defRPr/>
            </a:pPr>
            <a:fld id="{5F8B42C1-C9E1-49B0-A939-2C36D2AB513E}" type="slidenum">
              <a:rPr lang="en-US" smtClean="0"/>
              <a:pPr>
                <a:defRPr/>
              </a:pPr>
              <a:t>41</a:t>
            </a:fld>
            <a:endParaRPr lang="en-US"/>
          </a:p>
        </p:txBody>
      </p:sp>
      <p:sp>
        <p:nvSpPr>
          <p:cNvPr id="5" name="TextBox 4"/>
          <p:cNvSpPr txBox="1">
            <a:spLocks noChangeArrowheads="1"/>
          </p:cNvSpPr>
          <p:nvPr/>
        </p:nvSpPr>
        <p:spPr bwMode="auto">
          <a:xfrm>
            <a:off x="292100" y="1579563"/>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chemeClr val="bg1"/>
                </a:solidFill>
              </a:rPr>
              <a:t>Coal</a:t>
            </a:r>
          </a:p>
        </p:txBody>
      </p:sp>
      <p:sp>
        <p:nvSpPr>
          <p:cNvPr id="6" name="TextBox 5"/>
          <p:cNvSpPr txBox="1">
            <a:spLocks noChangeArrowheads="1"/>
          </p:cNvSpPr>
          <p:nvPr/>
        </p:nvSpPr>
        <p:spPr bwMode="auto">
          <a:xfrm>
            <a:off x="292100" y="2136775"/>
            <a:ext cx="2547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Natural Gas</a:t>
            </a:r>
          </a:p>
        </p:txBody>
      </p:sp>
      <p:sp>
        <p:nvSpPr>
          <p:cNvPr id="7" name="TextBox 6"/>
          <p:cNvSpPr txBox="1">
            <a:spLocks noChangeArrowheads="1"/>
          </p:cNvSpPr>
          <p:nvPr/>
        </p:nvSpPr>
        <p:spPr bwMode="auto">
          <a:xfrm>
            <a:off x="292100" y="2692400"/>
            <a:ext cx="184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Nuclear</a:t>
            </a:r>
          </a:p>
        </p:txBody>
      </p:sp>
      <p:sp>
        <p:nvSpPr>
          <p:cNvPr id="9" name="TextBox 7"/>
          <p:cNvSpPr txBox="1">
            <a:spLocks noChangeArrowheads="1"/>
          </p:cNvSpPr>
          <p:nvPr/>
        </p:nvSpPr>
        <p:spPr bwMode="auto">
          <a:xfrm>
            <a:off x="292100" y="3249613"/>
            <a:ext cx="2368742" cy="5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Hydroelectric</a:t>
            </a:r>
          </a:p>
        </p:txBody>
      </p:sp>
      <p:sp>
        <p:nvSpPr>
          <p:cNvPr id="15" name="TextBox 8"/>
          <p:cNvSpPr txBox="1">
            <a:spLocks noChangeArrowheads="1"/>
          </p:cNvSpPr>
          <p:nvPr/>
        </p:nvSpPr>
        <p:spPr bwMode="auto">
          <a:xfrm>
            <a:off x="292100" y="4361889"/>
            <a:ext cx="1205010" cy="52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Solar</a:t>
            </a:r>
          </a:p>
        </p:txBody>
      </p:sp>
      <p:sp>
        <p:nvSpPr>
          <p:cNvPr id="16" name="TextBox 9"/>
          <p:cNvSpPr txBox="1">
            <a:spLocks noChangeArrowheads="1"/>
          </p:cNvSpPr>
          <p:nvPr/>
        </p:nvSpPr>
        <p:spPr bwMode="auto">
          <a:xfrm>
            <a:off x="292100" y="3805238"/>
            <a:ext cx="1205010" cy="52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Wind</a:t>
            </a:r>
          </a:p>
        </p:txBody>
      </p:sp>
      <p:sp>
        <p:nvSpPr>
          <p:cNvPr id="26" name="TextBox 8"/>
          <p:cNvSpPr txBox="1">
            <a:spLocks noChangeArrowheads="1"/>
          </p:cNvSpPr>
          <p:nvPr/>
        </p:nvSpPr>
        <p:spPr bwMode="auto">
          <a:xfrm>
            <a:off x="292100" y="4916488"/>
            <a:ext cx="2270795" cy="52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Biomass</a:t>
            </a:r>
          </a:p>
        </p:txBody>
      </p:sp>
      <p:sp>
        <p:nvSpPr>
          <p:cNvPr id="27" name="TextBox 8"/>
          <p:cNvSpPr txBox="1">
            <a:spLocks noChangeArrowheads="1"/>
          </p:cNvSpPr>
          <p:nvPr/>
        </p:nvSpPr>
        <p:spPr bwMode="auto">
          <a:xfrm>
            <a:off x="292100" y="5472556"/>
            <a:ext cx="2201534" cy="52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Geothermal</a:t>
            </a:r>
          </a:p>
        </p:txBody>
      </p:sp>
      <p:sp>
        <p:nvSpPr>
          <p:cNvPr id="36" name="TextBox 10"/>
          <p:cNvSpPr txBox="1">
            <a:spLocks noChangeArrowheads="1"/>
          </p:cNvSpPr>
          <p:nvPr/>
        </p:nvSpPr>
        <p:spPr bwMode="auto">
          <a:xfrm>
            <a:off x="2922735" y="776288"/>
            <a:ext cx="120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chemeClr val="bg1"/>
                </a:solidFill>
              </a:rPr>
              <a:t>2013</a:t>
            </a:r>
            <a:endParaRPr lang="en-US" altLang="en-US" sz="2800" dirty="0">
              <a:solidFill>
                <a:schemeClr val="bg1"/>
              </a:solidFill>
            </a:endParaRPr>
          </a:p>
        </p:txBody>
      </p:sp>
      <p:sp>
        <p:nvSpPr>
          <p:cNvPr id="37" name="TextBox 11"/>
          <p:cNvSpPr txBox="1">
            <a:spLocks noChangeArrowheads="1"/>
          </p:cNvSpPr>
          <p:nvPr/>
        </p:nvSpPr>
        <p:spPr bwMode="auto">
          <a:xfrm>
            <a:off x="4336613" y="776288"/>
            <a:ext cx="120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chemeClr val="bg1"/>
                </a:solidFill>
              </a:rPr>
              <a:t>2014</a:t>
            </a:r>
            <a:endParaRPr lang="en-US" altLang="en-US" sz="2800" dirty="0">
              <a:solidFill>
                <a:schemeClr val="bg1"/>
              </a:solidFill>
            </a:endParaRPr>
          </a:p>
        </p:txBody>
      </p:sp>
      <p:sp>
        <p:nvSpPr>
          <p:cNvPr id="44" name="TextBox 11"/>
          <p:cNvSpPr txBox="1">
            <a:spLocks noChangeArrowheads="1"/>
          </p:cNvSpPr>
          <p:nvPr/>
        </p:nvSpPr>
        <p:spPr bwMode="auto">
          <a:xfrm>
            <a:off x="5735922" y="776289"/>
            <a:ext cx="120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chemeClr val="bg1"/>
                </a:solidFill>
              </a:rPr>
              <a:t>2015</a:t>
            </a:r>
            <a:endParaRPr lang="en-US" altLang="en-US" sz="2800" dirty="0">
              <a:solidFill>
                <a:schemeClr val="bg1"/>
              </a:solidFill>
            </a:endParaRPr>
          </a:p>
        </p:txBody>
      </p:sp>
      <p:sp>
        <p:nvSpPr>
          <p:cNvPr id="45" name="TextBox 13"/>
          <p:cNvSpPr txBox="1">
            <a:spLocks noChangeArrowheads="1"/>
          </p:cNvSpPr>
          <p:nvPr/>
        </p:nvSpPr>
        <p:spPr bwMode="auto">
          <a:xfrm>
            <a:off x="2702824" y="2176463"/>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27.0%</a:t>
            </a:r>
          </a:p>
        </p:txBody>
      </p:sp>
      <p:sp>
        <p:nvSpPr>
          <p:cNvPr id="46" name="TextBox 13"/>
          <p:cNvSpPr txBox="1">
            <a:spLocks noChangeArrowheads="1"/>
          </p:cNvSpPr>
          <p:nvPr/>
        </p:nvSpPr>
        <p:spPr bwMode="auto">
          <a:xfrm>
            <a:off x="2702824" y="2728913"/>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19.0%</a:t>
            </a:r>
          </a:p>
        </p:txBody>
      </p:sp>
      <p:sp>
        <p:nvSpPr>
          <p:cNvPr id="47" name="TextBox 13"/>
          <p:cNvSpPr txBox="1">
            <a:spLocks noChangeArrowheads="1"/>
          </p:cNvSpPr>
          <p:nvPr/>
        </p:nvSpPr>
        <p:spPr bwMode="auto">
          <a:xfrm>
            <a:off x="2702824" y="1593850"/>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39.0%</a:t>
            </a:r>
          </a:p>
        </p:txBody>
      </p:sp>
      <p:sp>
        <p:nvSpPr>
          <p:cNvPr id="48" name="TextBox 13"/>
          <p:cNvSpPr txBox="1">
            <a:spLocks noChangeArrowheads="1"/>
          </p:cNvSpPr>
          <p:nvPr/>
        </p:nvSpPr>
        <p:spPr bwMode="auto">
          <a:xfrm>
            <a:off x="2896794" y="3298038"/>
            <a:ext cx="1205009" cy="52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7.0%</a:t>
            </a:r>
            <a:endParaRPr lang="en-US" altLang="en-US" sz="2800" dirty="0">
              <a:solidFill>
                <a:srgbClr val="FFFF00"/>
              </a:solidFill>
            </a:endParaRPr>
          </a:p>
        </p:txBody>
      </p:sp>
      <p:sp>
        <p:nvSpPr>
          <p:cNvPr id="49" name="TextBox 13"/>
          <p:cNvSpPr txBox="1">
            <a:spLocks noChangeArrowheads="1"/>
          </p:cNvSpPr>
          <p:nvPr/>
        </p:nvSpPr>
        <p:spPr bwMode="auto">
          <a:xfrm>
            <a:off x="2702824" y="3851826"/>
            <a:ext cx="1205009" cy="52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4.13%</a:t>
            </a:r>
          </a:p>
        </p:txBody>
      </p:sp>
      <p:sp>
        <p:nvSpPr>
          <p:cNvPr id="50" name="TextBox 13"/>
          <p:cNvSpPr txBox="1">
            <a:spLocks noChangeArrowheads="1"/>
          </p:cNvSpPr>
          <p:nvPr/>
        </p:nvSpPr>
        <p:spPr bwMode="auto">
          <a:xfrm>
            <a:off x="2716679" y="4448231"/>
            <a:ext cx="1384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0.23</a:t>
            </a:r>
            <a:r>
              <a:rPr lang="en-US" altLang="en-US" sz="2800" dirty="0">
                <a:solidFill>
                  <a:srgbClr val="FFFF00"/>
                </a:solidFill>
              </a:rPr>
              <a:t>%</a:t>
            </a:r>
          </a:p>
        </p:txBody>
      </p:sp>
      <p:sp>
        <p:nvSpPr>
          <p:cNvPr id="51" name="TextBox 13"/>
          <p:cNvSpPr txBox="1">
            <a:spLocks noChangeArrowheads="1"/>
          </p:cNvSpPr>
          <p:nvPr/>
        </p:nvSpPr>
        <p:spPr bwMode="auto">
          <a:xfrm>
            <a:off x="2702824" y="4946480"/>
            <a:ext cx="1204806" cy="52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1.48%</a:t>
            </a:r>
          </a:p>
        </p:txBody>
      </p:sp>
      <p:sp>
        <p:nvSpPr>
          <p:cNvPr id="52" name="TextBox 13"/>
          <p:cNvSpPr txBox="1">
            <a:spLocks noChangeArrowheads="1"/>
          </p:cNvSpPr>
          <p:nvPr/>
        </p:nvSpPr>
        <p:spPr bwMode="auto">
          <a:xfrm>
            <a:off x="2702824" y="5500676"/>
            <a:ext cx="1204806" cy="52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0.41</a:t>
            </a:r>
            <a:r>
              <a:rPr lang="en-US" altLang="en-US" sz="2800" dirty="0">
                <a:solidFill>
                  <a:srgbClr val="FFFF00"/>
                </a:solidFill>
              </a:rPr>
              <a:t>%</a:t>
            </a:r>
          </a:p>
        </p:txBody>
      </p:sp>
      <p:sp>
        <p:nvSpPr>
          <p:cNvPr id="54" name="TextBox 13"/>
          <p:cNvSpPr txBox="1">
            <a:spLocks noChangeArrowheads="1"/>
          </p:cNvSpPr>
          <p:nvPr/>
        </p:nvSpPr>
        <p:spPr bwMode="auto">
          <a:xfrm>
            <a:off x="4240724" y="2176458"/>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27.0%</a:t>
            </a:r>
          </a:p>
        </p:txBody>
      </p:sp>
      <p:sp>
        <p:nvSpPr>
          <p:cNvPr id="55" name="TextBox 13"/>
          <p:cNvSpPr txBox="1">
            <a:spLocks noChangeArrowheads="1"/>
          </p:cNvSpPr>
          <p:nvPr/>
        </p:nvSpPr>
        <p:spPr bwMode="auto">
          <a:xfrm>
            <a:off x="4240724" y="2728908"/>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FF00"/>
                </a:solidFill>
              </a:rPr>
              <a:t>19.0%</a:t>
            </a:r>
          </a:p>
        </p:txBody>
      </p:sp>
      <p:sp>
        <p:nvSpPr>
          <p:cNvPr id="56" name="TextBox 13"/>
          <p:cNvSpPr txBox="1">
            <a:spLocks noChangeArrowheads="1"/>
          </p:cNvSpPr>
          <p:nvPr/>
        </p:nvSpPr>
        <p:spPr bwMode="auto">
          <a:xfrm>
            <a:off x="4240724" y="1593845"/>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39.0%</a:t>
            </a:r>
          </a:p>
        </p:txBody>
      </p:sp>
      <p:sp>
        <p:nvSpPr>
          <p:cNvPr id="57" name="TextBox 13"/>
          <p:cNvSpPr txBox="1">
            <a:spLocks noChangeArrowheads="1"/>
          </p:cNvSpPr>
          <p:nvPr/>
        </p:nvSpPr>
        <p:spPr bwMode="auto">
          <a:xfrm>
            <a:off x="4420839" y="3298033"/>
            <a:ext cx="1205009" cy="52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6.0%</a:t>
            </a:r>
            <a:endParaRPr lang="en-US" altLang="en-US" sz="2800" dirty="0">
              <a:solidFill>
                <a:srgbClr val="FFFF00"/>
              </a:solidFill>
            </a:endParaRPr>
          </a:p>
        </p:txBody>
      </p:sp>
      <p:sp>
        <p:nvSpPr>
          <p:cNvPr id="58" name="TextBox 13"/>
          <p:cNvSpPr txBox="1">
            <a:spLocks noChangeArrowheads="1"/>
          </p:cNvSpPr>
          <p:nvPr/>
        </p:nvSpPr>
        <p:spPr bwMode="auto">
          <a:xfrm>
            <a:off x="4240724" y="3851821"/>
            <a:ext cx="1205009" cy="52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4.40%</a:t>
            </a:r>
            <a:endParaRPr lang="en-US" altLang="en-US" sz="2800" dirty="0">
              <a:solidFill>
                <a:srgbClr val="FFFF00"/>
              </a:solidFill>
            </a:endParaRPr>
          </a:p>
        </p:txBody>
      </p:sp>
      <p:sp>
        <p:nvSpPr>
          <p:cNvPr id="59" name="TextBox 13"/>
          <p:cNvSpPr txBox="1">
            <a:spLocks noChangeArrowheads="1"/>
          </p:cNvSpPr>
          <p:nvPr/>
        </p:nvSpPr>
        <p:spPr bwMode="auto">
          <a:xfrm>
            <a:off x="4254579" y="4448226"/>
            <a:ext cx="1384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0.40%</a:t>
            </a:r>
            <a:endParaRPr lang="en-US" altLang="en-US" sz="2800" dirty="0">
              <a:solidFill>
                <a:srgbClr val="FFFF00"/>
              </a:solidFill>
            </a:endParaRPr>
          </a:p>
        </p:txBody>
      </p:sp>
      <p:sp>
        <p:nvSpPr>
          <p:cNvPr id="60" name="TextBox 13"/>
          <p:cNvSpPr txBox="1">
            <a:spLocks noChangeArrowheads="1"/>
          </p:cNvSpPr>
          <p:nvPr/>
        </p:nvSpPr>
        <p:spPr bwMode="auto">
          <a:xfrm>
            <a:off x="4240724" y="4946475"/>
            <a:ext cx="1204806" cy="52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1.70%</a:t>
            </a:r>
            <a:endParaRPr lang="en-US" altLang="en-US" sz="2800" dirty="0">
              <a:solidFill>
                <a:srgbClr val="FFFF00"/>
              </a:solidFill>
            </a:endParaRPr>
          </a:p>
        </p:txBody>
      </p:sp>
      <p:sp>
        <p:nvSpPr>
          <p:cNvPr id="61" name="TextBox 13"/>
          <p:cNvSpPr txBox="1">
            <a:spLocks noChangeArrowheads="1"/>
          </p:cNvSpPr>
          <p:nvPr/>
        </p:nvSpPr>
        <p:spPr bwMode="auto">
          <a:xfrm>
            <a:off x="4240724" y="5500671"/>
            <a:ext cx="1204806" cy="52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0.41</a:t>
            </a:r>
            <a:r>
              <a:rPr lang="en-US" altLang="en-US" sz="2800" dirty="0">
                <a:solidFill>
                  <a:srgbClr val="FFFF00"/>
                </a:solidFill>
              </a:rPr>
              <a:t>%</a:t>
            </a:r>
          </a:p>
        </p:txBody>
      </p:sp>
      <p:sp>
        <p:nvSpPr>
          <p:cNvPr id="62" name="TextBox 13"/>
          <p:cNvSpPr txBox="1">
            <a:spLocks noChangeArrowheads="1"/>
          </p:cNvSpPr>
          <p:nvPr/>
        </p:nvSpPr>
        <p:spPr bwMode="auto">
          <a:xfrm>
            <a:off x="5640079" y="2204168"/>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32.7%</a:t>
            </a:r>
            <a:endParaRPr lang="en-US" altLang="en-US" sz="2800" dirty="0">
              <a:solidFill>
                <a:srgbClr val="FFFF00"/>
              </a:solidFill>
            </a:endParaRPr>
          </a:p>
        </p:txBody>
      </p:sp>
      <p:sp>
        <p:nvSpPr>
          <p:cNvPr id="63" name="TextBox 13"/>
          <p:cNvSpPr txBox="1">
            <a:spLocks noChangeArrowheads="1"/>
          </p:cNvSpPr>
          <p:nvPr/>
        </p:nvSpPr>
        <p:spPr bwMode="auto">
          <a:xfrm>
            <a:off x="5640079" y="2756618"/>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FFFF00"/>
                </a:solidFill>
              </a:rPr>
              <a:t>19.0%</a:t>
            </a:r>
          </a:p>
        </p:txBody>
      </p:sp>
      <p:sp>
        <p:nvSpPr>
          <p:cNvPr id="64" name="TextBox 13"/>
          <p:cNvSpPr txBox="1">
            <a:spLocks noChangeArrowheads="1"/>
          </p:cNvSpPr>
          <p:nvPr/>
        </p:nvSpPr>
        <p:spPr bwMode="auto">
          <a:xfrm>
            <a:off x="5640079" y="1621555"/>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33.2%</a:t>
            </a:r>
            <a:endParaRPr lang="en-US" altLang="en-US" sz="2800" dirty="0">
              <a:solidFill>
                <a:srgbClr val="FFFF00"/>
              </a:solidFill>
            </a:endParaRPr>
          </a:p>
        </p:txBody>
      </p:sp>
      <p:sp>
        <p:nvSpPr>
          <p:cNvPr id="65" name="TextBox 13"/>
          <p:cNvSpPr txBox="1">
            <a:spLocks noChangeArrowheads="1"/>
          </p:cNvSpPr>
          <p:nvPr/>
        </p:nvSpPr>
        <p:spPr bwMode="auto">
          <a:xfrm>
            <a:off x="5834049" y="3325743"/>
            <a:ext cx="1205009" cy="52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6.2%</a:t>
            </a:r>
            <a:endParaRPr lang="en-US" altLang="en-US" sz="2800" dirty="0">
              <a:solidFill>
                <a:srgbClr val="FFFF00"/>
              </a:solidFill>
            </a:endParaRPr>
          </a:p>
        </p:txBody>
      </p:sp>
      <p:sp>
        <p:nvSpPr>
          <p:cNvPr id="66" name="TextBox 13"/>
          <p:cNvSpPr txBox="1">
            <a:spLocks noChangeArrowheads="1"/>
          </p:cNvSpPr>
          <p:nvPr/>
        </p:nvSpPr>
        <p:spPr bwMode="auto">
          <a:xfrm>
            <a:off x="5640079" y="3879531"/>
            <a:ext cx="1205009" cy="52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4.67%</a:t>
            </a:r>
            <a:endParaRPr lang="en-US" altLang="en-US" sz="2800" dirty="0">
              <a:solidFill>
                <a:srgbClr val="FFFF00"/>
              </a:solidFill>
            </a:endParaRPr>
          </a:p>
        </p:txBody>
      </p:sp>
      <p:sp>
        <p:nvSpPr>
          <p:cNvPr id="67" name="TextBox 13"/>
          <p:cNvSpPr txBox="1">
            <a:spLocks noChangeArrowheads="1"/>
          </p:cNvSpPr>
          <p:nvPr/>
        </p:nvSpPr>
        <p:spPr bwMode="auto">
          <a:xfrm>
            <a:off x="5653934" y="4475936"/>
            <a:ext cx="1384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0.65%</a:t>
            </a:r>
            <a:endParaRPr lang="en-US" altLang="en-US" sz="2800" dirty="0">
              <a:solidFill>
                <a:srgbClr val="FFFF00"/>
              </a:solidFill>
            </a:endParaRPr>
          </a:p>
        </p:txBody>
      </p:sp>
      <p:sp>
        <p:nvSpPr>
          <p:cNvPr id="68" name="TextBox 13"/>
          <p:cNvSpPr txBox="1">
            <a:spLocks noChangeArrowheads="1"/>
          </p:cNvSpPr>
          <p:nvPr/>
        </p:nvSpPr>
        <p:spPr bwMode="auto">
          <a:xfrm>
            <a:off x="5640079" y="4974185"/>
            <a:ext cx="1204806" cy="52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1.75%</a:t>
            </a:r>
            <a:endParaRPr lang="en-US" altLang="en-US" sz="2800" dirty="0">
              <a:solidFill>
                <a:srgbClr val="FFFF00"/>
              </a:solidFill>
            </a:endParaRPr>
          </a:p>
        </p:txBody>
      </p:sp>
      <p:sp>
        <p:nvSpPr>
          <p:cNvPr id="69" name="TextBox 13"/>
          <p:cNvSpPr txBox="1">
            <a:spLocks noChangeArrowheads="1"/>
          </p:cNvSpPr>
          <p:nvPr/>
        </p:nvSpPr>
        <p:spPr bwMode="auto">
          <a:xfrm>
            <a:off x="5640079" y="5528381"/>
            <a:ext cx="1204806" cy="52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rgbClr val="FFFF00"/>
                </a:solidFill>
              </a:rPr>
              <a:t>0.41</a:t>
            </a:r>
            <a:r>
              <a:rPr lang="en-US" altLang="en-US" sz="2800" dirty="0">
                <a:solidFill>
                  <a:srgbClr val="FFFF00"/>
                </a:solidFill>
              </a:rPr>
              <a:t>%</a:t>
            </a:r>
          </a:p>
        </p:txBody>
      </p:sp>
      <p:sp>
        <p:nvSpPr>
          <p:cNvPr id="70" name="TextBox 11"/>
          <p:cNvSpPr txBox="1">
            <a:spLocks noChangeArrowheads="1"/>
          </p:cNvSpPr>
          <p:nvPr/>
        </p:nvSpPr>
        <p:spPr bwMode="auto">
          <a:xfrm>
            <a:off x="7149085" y="790143"/>
            <a:ext cx="120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solidFill>
                  <a:schemeClr val="bg1"/>
                </a:solidFill>
              </a:rPr>
              <a:t>2016</a:t>
            </a:r>
            <a:endParaRPr lang="en-US" altLang="en-US" sz="2800" dirty="0">
              <a:solidFill>
                <a:schemeClr val="bg1"/>
              </a:solidFill>
            </a:endParaRPr>
          </a:p>
        </p:txBody>
      </p:sp>
    </p:spTree>
    <p:extLst>
      <p:ext uri="{BB962C8B-B14F-4D97-AF65-F5344CB8AC3E}">
        <p14:creationId xmlns:p14="http://schemas.microsoft.com/office/powerpoint/2010/main" val="40208531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Ken Youssefi</a:t>
            </a:r>
            <a:endParaRPr lang="en-US"/>
          </a:p>
        </p:txBody>
      </p:sp>
      <p:sp>
        <p:nvSpPr>
          <p:cNvPr id="3" name="Footer Placeholder 2"/>
          <p:cNvSpPr>
            <a:spLocks noGrp="1"/>
          </p:cNvSpPr>
          <p:nvPr>
            <p:ph type="ftr" sz="quarter" idx="11"/>
          </p:nvPr>
        </p:nvSpPr>
        <p:spPr/>
        <p:txBody>
          <a:bodyPr/>
          <a:lstStyle/>
          <a:p>
            <a:pPr>
              <a:defRPr/>
            </a:pPr>
            <a:r>
              <a:rPr lang="en-US" smtClean="0"/>
              <a:t>Engineering 10, SJSU</a:t>
            </a:r>
            <a:endParaRPr lang="en-US"/>
          </a:p>
        </p:txBody>
      </p:sp>
      <p:sp>
        <p:nvSpPr>
          <p:cNvPr id="4" name="Slide Number Placeholder 3"/>
          <p:cNvSpPr>
            <a:spLocks noGrp="1"/>
          </p:cNvSpPr>
          <p:nvPr>
            <p:ph type="sldNum" sz="quarter" idx="12"/>
          </p:nvPr>
        </p:nvSpPr>
        <p:spPr/>
        <p:txBody>
          <a:bodyPr/>
          <a:lstStyle/>
          <a:p>
            <a:pPr>
              <a:defRPr/>
            </a:pPr>
            <a:fld id="{55715176-3717-4EF6-AD89-57D0099C83F2}" type="slidenum">
              <a:rPr lang="en-US" smtClean="0"/>
              <a:pPr>
                <a:defRPr/>
              </a:pPr>
              <a:t>42</a:t>
            </a:fld>
            <a:endParaRPr lang="en-US"/>
          </a:p>
        </p:txBody>
      </p:sp>
      <p:pic>
        <p:nvPicPr>
          <p:cNvPr id="46085" name="Picture 2" descr="Wind Generation for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050"/>
            <a:ext cx="8975725"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a:grpSpLocks/>
          </p:cNvGrpSpPr>
          <p:nvPr/>
        </p:nvGrpSpPr>
        <p:grpSpPr bwMode="auto">
          <a:xfrm>
            <a:off x="2909888" y="1606550"/>
            <a:ext cx="2603500" cy="4668838"/>
            <a:chOff x="2909457" y="1607127"/>
            <a:chExt cx="2604652" cy="4668982"/>
          </a:xfrm>
        </p:grpSpPr>
        <p:cxnSp>
          <p:nvCxnSpPr>
            <p:cNvPr id="46087" name="Straight Connector 7"/>
            <p:cNvCxnSpPr>
              <a:cxnSpLocks noChangeShapeType="1"/>
            </p:cNvCxnSpPr>
            <p:nvPr/>
          </p:nvCxnSpPr>
          <p:spPr bwMode="auto">
            <a:xfrm flipH="1">
              <a:off x="2909457" y="1607127"/>
              <a:ext cx="401779" cy="4281055"/>
            </a:xfrm>
            <a:prstGeom prst="line">
              <a:avLst/>
            </a:prstGeom>
            <a:noFill/>
            <a:ln w="28575" algn="ctr">
              <a:solidFill>
                <a:schemeClr val="tx1"/>
              </a:solidFill>
              <a:prstDash val="lgDash"/>
              <a:round/>
              <a:headEnd/>
              <a:tailEnd/>
            </a:ln>
          </p:spPr>
        </p:cxnSp>
        <p:cxnSp>
          <p:nvCxnSpPr>
            <p:cNvPr id="46088" name="Straight Connector 9"/>
            <p:cNvCxnSpPr>
              <a:cxnSpLocks noChangeShapeType="1"/>
            </p:cNvCxnSpPr>
            <p:nvPr/>
          </p:nvCxnSpPr>
          <p:spPr bwMode="auto">
            <a:xfrm flipH="1">
              <a:off x="4156365" y="1745672"/>
              <a:ext cx="1357744" cy="4530437"/>
            </a:xfrm>
            <a:prstGeom prst="line">
              <a:avLst/>
            </a:prstGeom>
            <a:noFill/>
            <a:ln w="28575" algn="ctr">
              <a:solidFill>
                <a:schemeClr val="tx1"/>
              </a:solidFill>
              <a:prstDash val="lgDash"/>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43011"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43012"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32A3152-B9FD-466E-B009-3EE58400C165}" type="slidenum">
              <a:rPr lang="en-US" smtClean="0"/>
              <a:pPr eaLnBrk="1" hangingPunct="1">
                <a:defRPr/>
              </a:pPr>
              <a:t>43</a:t>
            </a:fld>
            <a:endParaRPr lang="en-US" smtClean="0"/>
          </a:p>
        </p:txBody>
      </p:sp>
      <p:sp>
        <p:nvSpPr>
          <p:cNvPr id="47109" name="Rectangle 4"/>
          <p:cNvSpPr>
            <a:spLocks noGrp="1" noChangeArrowheads="1"/>
          </p:cNvSpPr>
          <p:nvPr>
            <p:ph type="title"/>
          </p:nvPr>
        </p:nvSpPr>
        <p:spPr>
          <a:xfrm>
            <a:off x="457200" y="160338"/>
            <a:ext cx="8229600" cy="612775"/>
          </a:xfrm>
        </p:spPr>
        <p:txBody>
          <a:bodyPr/>
          <a:lstStyle/>
          <a:p>
            <a:pPr eaLnBrk="1" hangingPunct="1"/>
            <a:r>
              <a:rPr lang="en-US" altLang="en-US" sz="3200" b="1" i="1" smtClean="0">
                <a:solidFill>
                  <a:srgbClr val="FF9900"/>
                </a:solidFill>
              </a:rPr>
              <a:t>Wind Speed</a:t>
            </a:r>
          </a:p>
        </p:txBody>
      </p:sp>
      <p:pic>
        <p:nvPicPr>
          <p:cNvPr id="47110" name="Picture 5" descr="plan_3tiermap"/>
          <p:cNvPicPr>
            <a:picLocks noChangeAspect="1" noChangeArrowheads="1"/>
          </p:cNvPicPr>
          <p:nvPr/>
        </p:nvPicPr>
        <p:blipFill>
          <a:blip r:embed="rId2">
            <a:extLst>
              <a:ext uri="{28A0092B-C50C-407E-A947-70E740481C1C}">
                <a14:useLocalDpi xmlns:a14="http://schemas.microsoft.com/office/drawing/2010/main" val="0"/>
              </a:ext>
            </a:extLst>
          </a:blip>
          <a:srcRect t="46190"/>
          <a:stretch>
            <a:fillRect/>
          </a:stretch>
        </p:blipFill>
        <p:spPr bwMode="auto">
          <a:xfrm>
            <a:off x="17463" y="2327275"/>
            <a:ext cx="546417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6" descr="plan_3tiermap"/>
          <p:cNvPicPr>
            <a:picLocks noChangeAspect="1" noChangeArrowheads="1"/>
          </p:cNvPicPr>
          <p:nvPr/>
        </p:nvPicPr>
        <p:blipFill>
          <a:blip r:embed="rId2">
            <a:extLst>
              <a:ext uri="{28A0092B-C50C-407E-A947-70E740481C1C}">
                <a14:useLocalDpi xmlns:a14="http://schemas.microsoft.com/office/drawing/2010/main" val="0"/>
              </a:ext>
            </a:extLst>
          </a:blip>
          <a:srcRect b="51833"/>
          <a:stretch>
            <a:fillRect/>
          </a:stretch>
        </p:blipFill>
        <p:spPr bwMode="auto">
          <a:xfrm>
            <a:off x="5092700" y="1768475"/>
            <a:ext cx="40513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7"/>
          <p:cNvSpPr txBox="1">
            <a:spLocks noChangeArrowheads="1"/>
          </p:cNvSpPr>
          <p:nvPr/>
        </p:nvSpPr>
        <p:spPr bwMode="auto">
          <a:xfrm>
            <a:off x="293688" y="796925"/>
            <a:ext cx="83327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a:solidFill>
                  <a:srgbClr val="FFFF00"/>
                </a:solidFill>
              </a:rPr>
              <a:t>Building wind facilities in the corridor that stretches from the Texas panhandle to North Dakota could produce 20% of the electricity for the United States at a cost of $1 trillion. It would take another $200 billion to build the capacity to transmit that energy to cities and towns.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40963"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4096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E6E2462-CEED-40C7-A5C7-A7D677EAF0C0}" type="slidenum">
              <a:rPr lang="en-US" smtClean="0"/>
              <a:pPr eaLnBrk="1" hangingPunct="1">
                <a:defRPr/>
              </a:pPr>
              <a:t>44</a:t>
            </a:fld>
            <a:endParaRPr lang="en-US" smtClean="0"/>
          </a:p>
        </p:txBody>
      </p:sp>
      <p:pic>
        <p:nvPicPr>
          <p:cNvPr id="48133" name="Picture 5" descr="WIND_SPEED_50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663" y="111125"/>
            <a:ext cx="50641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4" name="Group 5"/>
          <p:cNvGrpSpPr>
            <a:grpSpLocks/>
          </p:cNvGrpSpPr>
          <p:nvPr/>
        </p:nvGrpSpPr>
        <p:grpSpPr bwMode="auto">
          <a:xfrm>
            <a:off x="352425" y="2084388"/>
            <a:ext cx="4464050" cy="1185862"/>
            <a:chOff x="255588" y="1987550"/>
            <a:chExt cx="4464050" cy="1185863"/>
          </a:xfrm>
        </p:grpSpPr>
        <p:sp>
          <p:nvSpPr>
            <p:cNvPr id="48142" name="Text Box 6"/>
            <p:cNvSpPr txBox="1">
              <a:spLocks noChangeArrowheads="1"/>
            </p:cNvSpPr>
            <p:nvPr/>
          </p:nvSpPr>
          <p:spPr bwMode="auto">
            <a:xfrm>
              <a:off x="255588" y="1987550"/>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CC"/>
                  </a:solidFill>
                </a:rPr>
                <a:t>Altamont Pass,</a:t>
              </a:r>
            </a:p>
            <a:p>
              <a:pPr>
                <a:spcBef>
                  <a:spcPct val="0"/>
                </a:spcBef>
                <a:buFontTx/>
                <a:buNone/>
              </a:pPr>
              <a:r>
                <a:rPr lang="en-US" altLang="en-US" sz="2000" b="1">
                  <a:solidFill>
                    <a:srgbClr val="FFFFCC"/>
                  </a:solidFill>
                </a:rPr>
                <a:t>Livermore</a:t>
              </a:r>
            </a:p>
          </p:txBody>
        </p:sp>
        <p:sp>
          <p:nvSpPr>
            <p:cNvPr id="48143" name="Oval 8"/>
            <p:cNvSpPr>
              <a:spLocks noChangeArrowheads="1"/>
            </p:cNvSpPr>
            <p:nvPr/>
          </p:nvSpPr>
          <p:spPr bwMode="auto">
            <a:xfrm>
              <a:off x="3952875" y="2420938"/>
              <a:ext cx="766763" cy="752475"/>
            </a:xfrm>
            <a:prstGeom prst="ellipse">
              <a:avLst/>
            </a:prstGeom>
            <a:noFill/>
            <a:ln w="2540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cxnSp>
          <p:nvCxnSpPr>
            <p:cNvPr id="48144" name="Straight Arrow Connector 10"/>
            <p:cNvCxnSpPr>
              <a:cxnSpLocks noChangeShapeType="1"/>
            </p:cNvCxnSpPr>
            <p:nvPr/>
          </p:nvCxnSpPr>
          <p:spPr bwMode="auto">
            <a:xfrm>
              <a:off x="2259013" y="2312988"/>
              <a:ext cx="1747837" cy="376237"/>
            </a:xfrm>
            <a:prstGeom prst="straightConnector1">
              <a:avLst/>
            </a:prstGeom>
            <a:noFill/>
            <a:ln w="34925" algn="ctr">
              <a:solidFill>
                <a:srgbClr val="FF0000"/>
              </a:solidFill>
              <a:round/>
              <a:headEnd/>
              <a:tailEnd type="stealth" w="lg" len="lg"/>
            </a:ln>
            <a:extLst>
              <a:ext uri="{909E8E84-426E-40DD-AFC4-6F175D3DCCD1}">
                <a14:hiddenFill xmlns:a14="http://schemas.microsoft.com/office/drawing/2010/main">
                  <a:noFill/>
                </a14:hiddenFill>
              </a:ext>
            </a:extLst>
          </p:spPr>
        </p:cxnSp>
      </p:grpSp>
      <p:grpSp>
        <p:nvGrpSpPr>
          <p:cNvPr id="48135" name="Group 9"/>
          <p:cNvGrpSpPr>
            <a:grpSpLocks/>
          </p:cNvGrpSpPr>
          <p:nvPr/>
        </p:nvGrpSpPr>
        <p:grpSpPr bwMode="auto">
          <a:xfrm>
            <a:off x="623888" y="3644900"/>
            <a:ext cx="5791200" cy="1368425"/>
            <a:chOff x="735013" y="3879850"/>
            <a:chExt cx="5791200" cy="1368425"/>
          </a:xfrm>
        </p:grpSpPr>
        <p:sp>
          <p:nvSpPr>
            <p:cNvPr id="48139" name="Text Box 6"/>
            <p:cNvSpPr txBox="1">
              <a:spLocks noChangeArrowheads="1"/>
            </p:cNvSpPr>
            <p:nvPr/>
          </p:nvSpPr>
          <p:spPr bwMode="auto">
            <a:xfrm>
              <a:off x="735013" y="3879850"/>
              <a:ext cx="1560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CC"/>
                  </a:solidFill>
                </a:rPr>
                <a:t>Tehachapi,</a:t>
              </a:r>
            </a:p>
            <a:p>
              <a:pPr>
                <a:spcBef>
                  <a:spcPct val="0"/>
                </a:spcBef>
                <a:buFontTx/>
                <a:buNone/>
              </a:pPr>
              <a:r>
                <a:rPr lang="en-US" altLang="en-US" sz="2000" b="1">
                  <a:solidFill>
                    <a:srgbClr val="FFFFCC"/>
                  </a:solidFill>
                </a:rPr>
                <a:t>   Mojave</a:t>
              </a:r>
            </a:p>
          </p:txBody>
        </p:sp>
        <p:sp>
          <p:nvSpPr>
            <p:cNvPr id="48140" name="Oval 14"/>
            <p:cNvSpPr>
              <a:spLocks noChangeArrowheads="1"/>
            </p:cNvSpPr>
            <p:nvPr/>
          </p:nvSpPr>
          <p:spPr bwMode="auto">
            <a:xfrm>
              <a:off x="5759450" y="4495800"/>
              <a:ext cx="766763" cy="752475"/>
            </a:xfrm>
            <a:prstGeom prst="ellipse">
              <a:avLst/>
            </a:prstGeom>
            <a:noFill/>
            <a:ln w="2540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cxnSp>
          <p:nvCxnSpPr>
            <p:cNvPr id="48141" name="Straight Arrow Connector 17"/>
            <p:cNvCxnSpPr>
              <a:cxnSpLocks noChangeShapeType="1"/>
            </p:cNvCxnSpPr>
            <p:nvPr/>
          </p:nvCxnSpPr>
          <p:spPr bwMode="auto">
            <a:xfrm>
              <a:off x="2335213" y="4352925"/>
              <a:ext cx="3419475" cy="354013"/>
            </a:xfrm>
            <a:prstGeom prst="straightConnector1">
              <a:avLst/>
            </a:prstGeom>
            <a:noFill/>
            <a:ln w="34925" algn="ctr">
              <a:solidFill>
                <a:srgbClr val="FF0000"/>
              </a:solidFill>
              <a:round/>
              <a:headEnd/>
              <a:tailEnd type="stealth" w="lg" len="lg"/>
            </a:ln>
            <a:extLst>
              <a:ext uri="{909E8E84-426E-40DD-AFC4-6F175D3DCCD1}">
                <a14:hiddenFill xmlns:a14="http://schemas.microsoft.com/office/drawing/2010/main">
                  <a:noFill/>
                </a14:hiddenFill>
              </a:ext>
            </a:extLst>
          </p:spPr>
        </p:cxnSp>
      </p:grpSp>
      <p:sp>
        <p:nvSpPr>
          <p:cNvPr id="48136" name="Text Box 6"/>
          <p:cNvSpPr txBox="1">
            <a:spLocks noChangeArrowheads="1"/>
          </p:cNvSpPr>
          <p:nvPr/>
        </p:nvSpPr>
        <p:spPr bwMode="auto">
          <a:xfrm>
            <a:off x="215900" y="5327650"/>
            <a:ext cx="1801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CC"/>
                </a:solidFill>
              </a:rPr>
              <a:t>Palm Spring</a:t>
            </a:r>
          </a:p>
        </p:txBody>
      </p:sp>
      <p:cxnSp>
        <p:nvCxnSpPr>
          <p:cNvPr id="48137" name="Straight Arrow Connector 15"/>
          <p:cNvCxnSpPr>
            <a:cxnSpLocks noChangeShapeType="1"/>
          </p:cNvCxnSpPr>
          <p:nvPr/>
        </p:nvCxnSpPr>
        <p:spPr bwMode="auto">
          <a:xfrm flipV="1">
            <a:off x="1993900" y="5251450"/>
            <a:ext cx="4351338" cy="239713"/>
          </a:xfrm>
          <a:prstGeom prst="straightConnector1">
            <a:avLst/>
          </a:prstGeom>
          <a:noFill/>
          <a:ln w="34925" algn="ctr">
            <a:solidFill>
              <a:srgbClr val="FF0000"/>
            </a:solidFill>
            <a:round/>
            <a:headEnd/>
            <a:tailEnd type="stealth" w="lg" len="lg"/>
          </a:ln>
          <a:extLst>
            <a:ext uri="{909E8E84-426E-40DD-AFC4-6F175D3DCCD1}">
              <a14:hiddenFill xmlns:a14="http://schemas.microsoft.com/office/drawing/2010/main">
                <a:noFill/>
              </a14:hiddenFill>
            </a:ext>
          </a:extLst>
        </p:spPr>
      </p:cxnSp>
      <p:sp>
        <p:nvSpPr>
          <p:cNvPr id="48138" name="Oval 16"/>
          <p:cNvSpPr>
            <a:spLocks noChangeArrowheads="1"/>
          </p:cNvSpPr>
          <p:nvPr/>
        </p:nvSpPr>
        <p:spPr bwMode="auto">
          <a:xfrm>
            <a:off x="6372225" y="4816475"/>
            <a:ext cx="766763" cy="752475"/>
          </a:xfrm>
          <a:prstGeom prst="ellipse">
            <a:avLst/>
          </a:prstGeom>
          <a:noFill/>
          <a:ln w="2540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41987"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4198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DCEBA6D-34E4-4C12-B95F-90C9C019B191}" type="slidenum">
              <a:rPr lang="en-US" smtClean="0"/>
              <a:pPr eaLnBrk="1" hangingPunct="1">
                <a:defRPr/>
              </a:pPr>
              <a:t>45</a:t>
            </a:fld>
            <a:endParaRPr lang="en-US" smtClean="0"/>
          </a:p>
        </p:txBody>
      </p:sp>
      <p:sp>
        <p:nvSpPr>
          <p:cNvPr id="49157" name="Rectangle 4"/>
          <p:cNvSpPr>
            <a:spLocks noGrp="1" noChangeArrowheads="1"/>
          </p:cNvSpPr>
          <p:nvPr>
            <p:ph type="title"/>
          </p:nvPr>
        </p:nvSpPr>
        <p:spPr>
          <a:xfrm>
            <a:off x="5275263" y="1166813"/>
            <a:ext cx="3678237" cy="639762"/>
          </a:xfrm>
        </p:spPr>
        <p:txBody>
          <a:bodyPr/>
          <a:lstStyle/>
          <a:p>
            <a:pPr eaLnBrk="1" hangingPunct="1"/>
            <a:r>
              <a:rPr lang="en-US" altLang="en-US" sz="2400" b="1" i="1" smtClean="0">
                <a:solidFill>
                  <a:srgbClr val="FF9900"/>
                </a:solidFill>
              </a:rPr>
              <a:t>Northern California annual average wind power</a:t>
            </a:r>
          </a:p>
        </p:txBody>
      </p:sp>
      <p:pic>
        <p:nvPicPr>
          <p:cNvPr id="49158" name="Picture 6" descr="map3-54"/>
          <p:cNvPicPr>
            <a:picLocks noChangeAspect="1" noChangeArrowheads="1"/>
          </p:cNvPicPr>
          <p:nvPr/>
        </p:nvPicPr>
        <p:blipFill>
          <a:blip r:embed="rId2">
            <a:extLst>
              <a:ext uri="{28A0092B-C50C-407E-A947-70E740481C1C}">
                <a14:useLocalDpi xmlns:a14="http://schemas.microsoft.com/office/drawing/2010/main" val="0"/>
              </a:ext>
            </a:extLst>
          </a:blip>
          <a:srcRect t="37640" r="25308" b="4692"/>
          <a:stretch>
            <a:fillRect/>
          </a:stretch>
        </p:blipFill>
        <p:spPr bwMode="auto">
          <a:xfrm>
            <a:off x="234950" y="55563"/>
            <a:ext cx="4948238"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3884" name="Group 156"/>
          <p:cNvGraphicFramePr>
            <a:graphicFrameLocks noGrp="1"/>
          </p:cNvGraphicFramePr>
          <p:nvPr/>
        </p:nvGraphicFramePr>
        <p:xfrm>
          <a:off x="3806825" y="3233738"/>
          <a:ext cx="5035550" cy="3294064"/>
        </p:xfrm>
        <a:graphic>
          <a:graphicData uri="http://schemas.openxmlformats.org/drawingml/2006/table">
            <a:tbl>
              <a:tblPr/>
              <a:tblGrid>
                <a:gridCol w="890756"/>
                <a:gridCol w="208319"/>
                <a:gridCol w="1730703"/>
                <a:gridCol w="208319"/>
                <a:gridCol w="1997453"/>
              </a:tblGrid>
              <a:tr h="27436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charset="0"/>
                        </a:rPr>
                        <a:t>Wind Power</a:t>
                      </a:r>
                      <a:br>
                        <a:rPr kumimoji="0" lang="en-US" sz="1200" b="1" i="0" u="none" strike="noStrike" cap="none" normalizeH="0" baseline="0" dirty="0" smtClean="0">
                          <a:ln>
                            <a:noFill/>
                          </a:ln>
                          <a:solidFill>
                            <a:srgbClr val="FFFF00"/>
                          </a:solidFill>
                          <a:effectLst/>
                          <a:latin typeface="Arial" charset="0"/>
                        </a:rPr>
                      </a:br>
                      <a:r>
                        <a:rPr kumimoji="0" lang="en-US" sz="1200" b="1" i="0" u="none" strike="noStrike" cap="none" normalizeH="0" baseline="0" dirty="0" smtClean="0">
                          <a:ln>
                            <a:noFill/>
                          </a:ln>
                          <a:solidFill>
                            <a:srgbClr val="FFFF00"/>
                          </a:solidFill>
                          <a:effectLst/>
                          <a:latin typeface="Arial" charset="0"/>
                        </a:rPr>
                        <a:t>Class</a:t>
                      </a:r>
                      <a:r>
                        <a:rPr kumimoji="0" lang="en-US" sz="1200" b="1" i="0" u="none" strike="noStrike" cap="none" normalizeH="0" baseline="30000" dirty="0" smtClean="0">
                          <a:ln>
                            <a:noFill/>
                          </a:ln>
                          <a:solidFill>
                            <a:srgbClr val="FFFF00"/>
                          </a:solidFill>
                          <a:effectLst/>
                          <a:latin typeface="Arial" charset="0"/>
                        </a:rPr>
                        <a:t>*</a:t>
                      </a:r>
                      <a:endParaRPr kumimoji="0" lang="en-US" sz="1200" b="0" i="0" u="none" strike="noStrike" cap="none" normalizeH="0" baseline="0" dirty="0" smtClean="0">
                        <a:ln>
                          <a:noFill/>
                        </a:ln>
                        <a:solidFill>
                          <a:srgbClr val="FFFF00"/>
                        </a:solidFill>
                        <a:effectLst/>
                        <a:latin typeface="Arial" charset="0"/>
                      </a:endParaRPr>
                    </a:p>
                  </a:txBody>
                  <a:tcPr marL="91457" marR="91457" marT="45727" marB="45727"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Arial" charset="0"/>
                        </a:rPr>
                        <a:t>10 m (33 ft)</a:t>
                      </a:r>
                      <a:endParaRPr kumimoji="0" lang="en-US" sz="1200" b="0" i="0" u="none" strike="noStrike" cap="none" normalizeH="0" baseline="0" smtClean="0">
                        <a:ln>
                          <a:noFill/>
                        </a:ln>
                        <a:solidFill>
                          <a:srgbClr val="FFFF00"/>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Arial" charset="0"/>
                        </a:rPr>
                        <a:t>50 m (164 ft)</a:t>
                      </a:r>
                      <a:endParaRPr kumimoji="0" lang="en-US" sz="1200" b="0" i="0" u="none" strike="noStrike" cap="none" normalizeH="0" baseline="0" smtClean="0">
                        <a:ln>
                          <a:noFill/>
                        </a:ln>
                        <a:solidFill>
                          <a:srgbClr val="FFFF00"/>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6582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99"/>
                          </a:solidFill>
                          <a:effectLst/>
                          <a:latin typeface="Arial" charset="0"/>
                        </a:rPr>
                        <a:t>Speed</a:t>
                      </a:r>
                      <a:r>
                        <a:rPr kumimoji="0" lang="en-US" sz="1200" b="1" i="0" u="none" strike="noStrike" cap="none" normalizeH="0" baseline="30000" smtClean="0">
                          <a:ln>
                            <a:noFill/>
                          </a:ln>
                          <a:solidFill>
                            <a:srgbClr val="FFFF99"/>
                          </a:solidFill>
                          <a:effectLst/>
                          <a:latin typeface="Arial" charset="0"/>
                        </a:rPr>
                        <a:t>(b)</a:t>
                      </a:r>
                      <a:r>
                        <a:rPr kumimoji="0" lang="en-US" sz="1200" b="1" i="0" u="none" strike="noStrike" cap="none" normalizeH="0" baseline="0" smtClean="0">
                          <a:ln>
                            <a:noFill/>
                          </a:ln>
                          <a:solidFill>
                            <a:srgbClr val="FFFF99"/>
                          </a:solidFill>
                          <a:effectLst/>
                          <a:latin typeface="Arial" charset="0"/>
                        </a:rPr>
                        <a:t> m/s (mph)</a:t>
                      </a:r>
                      <a:endParaRPr kumimoji="0" lang="en-US" sz="1200" b="0" i="0" u="none" strike="noStrike" cap="none" normalizeH="0" baseline="0" smtClean="0">
                        <a:ln>
                          <a:noFill/>
                        </a:ln>
                        <a:solidFill>
                          <a:srgbClr val="FFFF99"/>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99"/>
                          </a:solidFill>
                          <a:effectLst/>
                          <a:latin typeface="Arial" charset="0"/>
                        </a:rPr>
                        <a:t>Speed</a:t>
                      </a:r>
                      <a:r>
                        <a:rPr kumimoji="0" lang="en-US" sz="1200" b="1" i="0" u="none" strike="noStrike" cap="none" normalizeH="0" baseline="30000" smtClean="0">
                          <a:ln>
                            <a:noFill/>
                          </a:ln>
                          <a:solidFill>
                            <a:srgbClr val="FFFF99"/>
                          </a:solidFill>
                          <a:effectLst/>
                          <a:latin typeface="Arial" charset="0"/>
                        </a:rPr>
                        <a:t>(b)</a:t>
                      </a:r>
                      <a:r>
                        <a:rPr kumimoji="0" lang="en-US" sz="1200" b="1" i="0" u="none" strike="noStrike" cap="none" normalizeH="0" baseline="0" smtClean="0">
                          <a:ln>
                            <a:noFill/>
                          </a:ln>
                          <a:solidFill>
                            <a:srgbClr val="FFFF99"/>
                          </a:solidFill>
                          <a:effectLst/>
                          <a:latin typeface="Arial" charset="0"/>
                        </a:rPr>
                        <a:t> m/s (mph)</a:t>
                      </a:r>
                      <a:endParaRPr kumimoji="0" lang="en-US" sz="1200" b="0" i="0" u="none" strike="noStrike" cap="none" normalizeH="0" baseline="0" smtClean="0">
                        <a:ln>
                          <a:noFill/>
                        </a:ln>
                        <a:solidFill>
                          <a:srgbClr val="FFFF99"/>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3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00"/>
                          </a:solidFill>
                          <a:effectLst/>
                          <a:latin typeface="Arial" charset="0"/>
                        </a:rPr>
                        <a:t>  1</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9900"/>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00"/>
                          </a:solidFill>
                          <a:effectLst/>
                          <a:latin typeface="Arial" charset="0"/>
                        </a:rPr>
                        <a:t>4.4 (9.8)</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9900"/>
                          </a:solidFill>
                          <a:effectLst/>
                          <a:latin typeface="Arial" charset="0"/>
                        </a:rPr>
                        <a:t> </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00"/>
                          </a:solidFill>
                          <a:effectLst/>
                          <a:latin typeface="Arial" charset="0"/>
                        </a:rPr>
                        <a:t>5.6 (12.5)</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75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00"/>
                          </a:solidFill>
                          <a:effectLst/>
                          <a:latin typeface="Arial" charset="0"/>
                        </a:rPr>
                        <a:t>  2</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5.1 (11.5)</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6.4 (14.3)</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8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00"/>
                          </a:solidFill>
                          <a:effectLst/>
                          <a:latin typeface="Arial" charset="0"/>
                        </a:rPr>
                        <a:t>  3</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5.6 (12.5)</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7.0 (15.7)</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8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00"/>
                          </a:solidFill>
                          <a:effectLst/>
                          <a:latin typeface="Arial" charset="0"/>
                        </a:rPr>
                        <a:t>  4</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6.0 (13.4)</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7.5 (16.8)</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3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00"/>
                          </a:solidFill>
                          <a:effectLst/>
                          <a:latin typeface="Arial" charset="0"/>
                        </a:rPr>
                        <a:t>  5</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9900"/>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6.4 (14.3)</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9900"/>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8.0 (17.9)</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8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00"/>
                          </a:solidFill>
                          <a:effectLst/>
                          <a:latin typeface="Arial" charset="0"/>
                        </a:rPr>
                        <a:t>  6</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7.0 (15.7)</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8.8 (19.7)</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82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00"/>
                          </a:solidFill>
                          <a:effectLst/>
                          <a:latin typeface="Arial" charset="0"/>
                        </a:rPr>
                        <a:t>7</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endParaRPr lang="en-US" sz="1800"/>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9.4 (21.1)</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9900"/>
                          </a:solidFill>
                          <a:effectLst/>
                          <a:latin typeface="Arial" charset="0"/>
                        </a:rPr>
                        <a:t>11.9 (26.6)</a:t>
                      </a: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3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9900"/>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9900"/>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9900"/>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9900"/>
                        </a:solidFill>
                        <a:effectLst/>
                        <a:latin typeface="Arial" charset="0"/>
                      </a:endParaRPr>
                    </a:p>
                  </a:txBody>
                  <a:tcPr marL="91457" marR="91457"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49222" name="Line 149"/>
          <p:cNvSpPr>
            <a:spLocks noChangeShapeType="1"/>
          </p:cNvSpPr>
          <p:nvPr/>
        </p:nvSpPr>
        <p:spPr bwMode="auto">
          <a:xfrm>
            <a:off x="3811588" y="6513513"/>
            <a:ext cx="5049837" cy="22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3" name="Oval 157"/>
          <p:cNvSpPr>
            <a:spLocks noChangeArrowheads="1"/>
          </p:cNvSpPr>
          <p:nvPr/>
        </p:nvSpPr>
        <p:spPr bwMode="auto">
          <a:xfrm>
            <a:off x="1989138" y="1978025"/>
            <a:ext cx="1387475" cy="852488"/>
          </a:xfrm>
          <a:prstGeom prst="ellipse">
            <a:avLst/>
          </a:prstGeom>
          <a:solidFill>
            <a:srgbClr val="FF0000">
              <a:alpha val="25098"/>
            </a:srgbClr>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49224" name="Line 158"/>
          <p:cNvSpPr>
            <a:spLocks noChangeShapeType="1"/>
          </p:cNvSpPr>
          <p:nvPr/>
        </p:nvSpPr>
        <p:spPr bwMode="auto">
          <a:xfrm flipV="1">
            <a:off x="1525588" y="2625725"/>
            <a:ext cx="960437" cy="94615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25" name="Text Box 159"/>
          <p:cNvSpPr txBox="1">
            <a:spLocks noChangeArrowheads="1"/>
          </p:cNvSpPr>
          <p:nvPr/>
        </p:nvSpPr>
        <p:spPr bwMode="auto">
          <a:xfrm>
            <a:off x="571500" y="3635375"/>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a:solidFill>
                  <a:srgbClr val="FFFF00"/>
                </a:solidFill>
              </a:rPr>
              <a:t>Bay Area</a:t>
            </a:r>
          </a:p>
        </p:txBody>
      </p:sp>
      <p:cxnSp>
        <p:nvCxnSpPr>
          <p:cNvPr id="49226" name="Straight Connector 12"/>
          <p:cNvCxnSpPr>
            <a:cxnSpLocks noChangeShapeType="1"/>
          </p:cNvCxnSpPr>
          <p:nvPr/>
        </p:nvCxnSpPr>
        <p:spPr bwMode="auto">
          <a:xfrm rot="10800000">
            <a:off x="3825875" y="6273800"/>
            <a:ext cx="8731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4099"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4100"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A6091FE-CF63-4C41-8E35-1304C58667C5}" type="slidenum">
              <a:rPr lang="en-US" smtClean="0"/>
              <a:pPr eaLnBrk="1" hangingPunct="1">
                <a:defRPr/>
              </a:pPr>
              <a:t>5</a:t>
            </a:fld>
            <a:endParaRPr lang="en-US" smtClean="0"/>
          </a:p>
        </p:txBody>
      </p:sp>
      <p:sp>
        <p:nvSpPr>
          <p:cNvPr id="6149" name="Rectangle 4"/>
          <p:cNvSpPr>
            <a:spLocks noGrp="1" noChangeArrowheads="1"/>
          </p:cNvSpPr>
          <p:nvPr>
            <p:ph type="title"/>
          </p:nvPr>
        </p:nvSpPr>
        <p:spPr>
          <a:xfrm>
            <a:off x="457200" y="274638"/>
            <a:ext cx="8229600" cy="792162"/>
          </a:xfrm>
        </p:spPr>
        <p:txBody>
          <a:bodyPr/>
          <a:lstStyle/>
          <a:p>
            <a:pPr eaLnBrk="1" hangingPunct="1"/>
            <a:r>
              <a:rPr lang="en-US" altLang="en-US" sz="3200" b="1" i="1" smtClean="0">
                <a:solidFill>
                  <a:srgbClr val="FF9900"/>
                </a:solidFill>
              </a:rPr>
              <a:t>Wind Turbine</a:t>
            </a:r>
          </a:p>
        </p:txBody>
      </p:sp>
      <p:sp>
        <p:nvSpPr>
          <p:cNvPr id="6150" name="Rectangle 5"/>
          <p:cNvSpPr>
            <a:spLocks noChangeArrowheads="1"/>
          </p:cNvSpPr>
          <p:nvPr/>
        </p:nvSpPr>
        <p:spPr bwMode="auto">
          <a:xfrm>
            <a:off x="609600" y="1093788"/>
            <a:ext cx="78486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600">
                <a:solidFill>
                  <a:srgbClr val="FFFF00"/>
                </a:solidFill>
              </a:rPr>
              <a:t>Wind energy is created when the atmosphere is heated unevenly by the Sun, some patches of air become warmer than others. These warm patches of air rise, other air rushes in to replace them – thus, wind blows.</a:t>
            </a:r>
            <a:r>
              <a:rPr lang="en-US" altLang="en-US" sz="2600"/>
              <a:t>  </a:t>
            </a:r>
          </a:p>
        </p:txBody>
      </p:sp>
      <p:sp>
        <p:nvSpPr>
          <p:cNvPr id="4103" name="Rectangle 6"/>
          <p:cNvSpPr>
            <a:spLocks noChangeArrowheads="1"/>
          </p:cNvSpPr>
          <p:nvPr/>
        </p:nvSpPr>
        <p:spPr bwMode="auto">
          <a:xfrm>
            <a:off x="609600" y="3455988"/>
            <a:ext cx="77724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600">
                <a:solidFill>
                  <a:srgbClr val="FFFF00"/>
                </a:solidFill>
              </a:rPr>
              <a:t>A wind turbine extracts energy from moving air by slowing the wind down, and transferring this energy into a spinning shaft, which usually turns a generator to produce electricity. The power in the wind that’s available for harvest depends on both the </a:t>
            </a:r>
            <a:r>
              <a:rPr lang="en-US" altLang="en-US" sz="2600" b="1">
                <a:solidFill>
                  <a:schemeClr val="bg1"/>
                </a:solidFill>
              </a:rPr>
              <a:t>wind speed and the area that’s swept by the turbine blades</a:t>
            </a:r>
            <a:r>
              <a:rPr lang="en-US" altLang="en-US" sz="260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1000"/>
                                        <p:tgtEl>
                                          <p:spTgt spid="4103"/>
                                        </p:tgtEl>
                                      </p:cBhvr>
                                    </p:animEffect>
                                    <p:anim calcmode="lin" valueType="num">
                                      <p:cBhvr>
                                        <p:cTn id="8" dur="1000" fill="hold"/>
                                        <p:tgtEl>
                                          <p:spTgt spid="4103"/>
                                        </p:tgtEl>
                                        <p:attrNameLst>
                                          <p:attrName>ppt_x</p:attrName>
                                        </p:attrNameLst>
                                      </p:cBhvr>
                                      <p:tavLst>
                                        <p:tav tm="0">
                                          <p:val>
                                            <p:strVal val="#ppt_x"/>
                                          </p:val>
                                        </p:tav>
                                        <p:tav tm="100000">
                                          <p:val>
                                            <p:strVal val="#ppt_x"/>
                                          </p:val>
                                        </p:tav>
                                      </p:tavLst>
                                    </p:anim>
                                    <p:anim calcmode="lin" valueType="num">
                                      <p:cBhvr>
                                        <p:cTn id="9"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5123"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512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3ADD133-F4F6-4FE8-9F71-09B92BEB088E}" type="slidenum">
              <a:rPr lang="en-US" smtClean="0"/>
              <a:pPr eaLnBrk="1" hangingPunct="1">
                <a:defRPr/>
              </a:pPr>
              <a:t>6</a:t>
            </a:fld>
            <a:endParaRPr lang="en-US" smtClean="0"/>
          </a:p>
        </p:txBody>
      </p:sp>
      <p:sp>
        <p:nvSpPr>
          <p:cNvPr id="7173" name="Rectangle 4"/>
          <p:cNvSpPr>
            <a:spLocks noChangeArrowheads="1"/>
          </p:cNvSpPr>
          <p:nvPr/>
        </p:nvSpPr>
        <p:spPr bwMode="auto">
          <a:xfrm>
            <a:off x="590550" y="744538"/>
            <a:ext cx="8077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00"/>
                </a:solidFill>
              </a:rPr>
              <a:t>Two types of turbine design are possible – </a:t>
            </a:r>
            <a:r>
              <a:rPr lang="en-US" altLang="en-US" sz="2000" b="1" i="1">
                <a:solidFill>
                  <a:srgbClr val="FFFF99"/>
                </a:solidFill>
              </a:rPr>
              <a:t>Horizontal axis and Vertical axis</a:t>
            </a:r>
            <a:r>
              <a:rPr lang="en-US" altLang="en-US" sz="2000">
                <a:solidFill>
                  <a:srgbClr val="FFFF00"/>
                </a:solidFill>
              </a:rPr>
              <a:t>. In horizontal axis turbine, it is possible to catch more wind and so the power output can be higher than that of vertical axis. But in horizontal axis design, the tower is higher and more blade design parameters have to be defined. In vertical axis turbine, no yaw system is required and there is no cyclic load on the blade, thus it is easier to design. Maintenance is easier in vertical axis turbine whereas horizontal axis turbine offers better performance.</a:t>
            </a:r>
          </a:p>
        </p:txBody>
      </p:sp>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3433763"/>
            <a:ext cx="203517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8"/>
          <p:cNvSpPr>
            <a:spLocks noChangeArrowheads="1"/>
          </p:cNvSpPr>
          <p:nvPr/>
        </p:nvSpPr>
        <p:spPr bwMode="auto">
          <a:xfrm>
            <a:off x="2657475" y="236538"/>
            <a:ext cx="3741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i="1">
                <a:solidFill>
                  <a:srgbClr val="FF9900"/>
                </a:solidFill>
              </a:rPr>
              <a:t>Wind Turbine Design</a:t>
            </a:r>
          </a:p>
        </p:txBody>
      </p:sp>
      <p:sp>
        <p:nvSpPr>
          <p:cNvPr id="7176" name="Text Box 9"/>
          <p:cNvSpPr txBox="1">
            <a:spLocks noChangeArrowheads="1"/>
          </p:cNvSpPr>
          <p:nvPr/>
        </p:nvSpPr>
        <p:spPr bwMode="auto">
          <a:xfrm>
            <a:off x="7132638" y="4686300"/>
            <a:ext cx="1928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000">
                <a:solidFill>
                  <a:srgbClr val="FFFF99"/>
                </a:solidFill>
              </a:rPr>
              <a:t>Horizontal axis Turbine (HAT)</a:t>
            </a:r>
          </a:p>
        </p:txBody>
      </p:sp>
      <p:grpSp>
        <p:nvGrpSpPr>
          <p:cNvPr id="2" name="Group 1"/>
          <p:cNvGrpSpPr>
            <a:grpSpLocks/>
          </p:cNvGrpSpPr>
          <p:nvPr/>
        </p:nvGrpSpPr>
        <p:grpSpPr bwMode="auto">
          <a:xfrm>
            <a:off x="214313" y="3382963"/>
            <a:ext cx="4197350" cy="3408362"/>
            <a:chOff x="213424" y="3383105"/>
            <a:chExt cx="4198239" cy="3407545"/>
          </a:xfrm>
        </p:grpSpPr>
        <p:pic>
          <p:nvPicPr>
            <p:cNvPr id="71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345" y="3383105"/>
              <a:ext cx="2444318" cy="340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1"/>
            <p:cNvSpPr txBox="1">
              <a:spLocks noChangeArrowheads="1"/>
            </p:cNvSpPr>
            <p:nvPr/>
          </p:nvSpPr>
          <p:spPr bwMode="auto">
            <a:xfrm>
              <a:off x="213424" y="4791075"/>
              <a:ext cx="1822773" cy="7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000">
                  <a:solidFill>
                    <a:srgbClr val="FFFF99"/>
                  </a:solidFill>
                </a:rPr>
                <a:t>Vertical axis Turbine (VAT)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2333625" y="735013"/>
            <a:ext cx="4856163" cy="3319462"/>
          </a:xfrm>
          <a:prstGeom prst="rect">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6147"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 / Hsu</a:t>
            </a:r>
          </a:p>
        </p:txBody>
      </p:sp>
      <p:sp>
        <p:nvSpPr>
          <p:cNvPr id="6148"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6149"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AED2B4A-8769-4AFE-B384-9662B68891AE}" type="slidenum">
              <a:rPr lang="en-US" smtClean="0"/>
              <a:pPr eaLnBrk="1" hangingPunct="1">
                <a:defRPr/>
              </a:pPr>
              <a:t>7</a:t>
            </a:fld>
            <a:endParaRPr lang="en-US" smtClean="0"/>
          </a:p>
        </p:txBody>
      </p:sp>
      <p:pic>
        <p:nvPicPr>
          <p:cNvPr id="8198" name="Picture 43" descr="wem-07_fig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38" y="808038"/>
            <a:ext cx="446246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60"/>
          <p:cNvSpPr>
            <a:spLocks noGrp="1" noChangeArrowheads="1"/>
          </p:cNvSpPr>
          <p:nvPr>
            <p:ph type="title"/>
          </p:nvPr>
        </p:nvSpPr>
        <p:spPr>
          <a:xfrm>
            <a:off x="26988" y="34925"/>
            <a:ext cx="9102725" cy="685800"/>
          </a:xfrm>
        </p:spPr>
        <p:txBody>
          <a:bodyPr/>
          <a:lstStyle/>
          <a:p>
            <a:pPr eaLnBrk="1" hangingPunct="1"/>
            <a:r>
              <a:rPr lang="en-US" altLang="en-US" sz="2600" b="1" i="1" smtClean="0">
                <a:solidFill>
                  <a:srgbClr val="FF9900"/>
                </a:solidFill>
              </a:rPr>
              <a:t>Main components of a Horizontal Axis Wind Turbine</a:t>
            </a:r>
          </a:p>
        </p:txBody>
      </p:sp>
      <p:grpSp>
        <p:nvGrpSpPr>
          <p:cNvPr id="9" name="Group 8"/>
          <p:cNvGrpSpPr>
            <a:grpSpLocks/>
          </p:cNvGrpSpPr>
          <p:nvPr/>
        </p:nvGrpSpPr>
        <p:grpSpPr bwMode="auto">
          <a:xfrm>
            <a:off x="296863" y="1925638"/>
            <a:ext cx="8126412" cy="4564062"/>
            <a:chOff x="297148" y="1925783"/>
            <a:chExt cx="8126412" cy="4563291"/>
          </a:xfrm>
        </p:grpSpPr>
        <p:sp>
          <p:nvSpPr>
            <p:cNvPr id="8207" name="Rectangle 4"/>
            <p:cNvSpPr>
              <a:spLocks noChangeArrowheads="1"/>
            </p:cNvSpPr>
            <p:nvPr/>
          </p:nvSpPr>
          <p:spPr bwMode="auto">
            <a:xfrm>
              <a:off x="297148" y="5165635"/>
              <a:ext cx="81264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143000" indent="-11430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u="sng" dirty="0">
                  <a:solidFill>
                    <a:srgbClr val="FFFF99"/>
                  </a:solidFill>
                </a:rPr>
                <a:t>Gear box</a:t>
              </a:r>
              <a:r>
                <a:rPr lang="en-US" altLang="en-US" sz="2000" dirty="0">
                  <a:solidFill>
                    <a:srgbClr val="FFFF00"/>
                  </a:solidFill>
                </a:rPr>
                <a:t>:  Wind turbines rotate typically between </a:t>
              </a:r>
              <a:r>
                <a:rPr lang="en-US" altLang="en-US" sz="2000" dirty="0" smtClean="0">
                  <a:solidFill>
                    <a:srgbClr val="FFFF00"/>
                  </a:solidFill>
                </a:rPr>
                <a:t>20 </a:t>
              </a:r>
              <a:r>
                <a:rPr lang="en-US" altLang="en-US" sz="2000" dirty="0">
                  <a:solidFill>
                    <a:srgbClr val="FFFF00"/>
                  </a:solidFill>
                </a:rPr>
                <a:t>rpm and 400 rpm. Generators typically rotates at 1,200 to 1,800 rpm.  Most wind turbines require a step-up gear-box for efficient generator operation (electricity production).</a:t>
              </a:r>
              <a:endParaRPr lang="en-US" altLang="en-US" sz="2000" dirty="0"/>
            </a:p>
          </p:txBody>
        </p:sp>
        <p:sp>
          <p:nvSpPr>
            <p:cNvPr id="8208" name="Rectangle 10"/>
            <p:cNvSpPr>
              <a:spLocks noChangeArrowheads="1"/>
            </p:cNvSpPr>
            <p:nvPr/>
          </p:nvSpPr>
          <p:spPr bwMode="auto">
            <a:xfrm>
              <a:off x="4087058" y="1925783"/>
              <a:ext cx="955963" cy="1011381"/>
            </a:xfrm>
            <a:prstGeom prst="rect">
              <a:avLst/>
            </a:prstGeom>
            <a:solidFill>
              <a:srgbClr val="66FF33">
                <a:alpha val="25098"/>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grpSp>
        <p:nvGrpSpPr>
          <p:cNvPr id="5" name="Group 4"/>
          <p:cNvGrpSpPr>
            <a:grpSpLocks/>
          </p:cNvGrpSpPr>
          <p:nvPr/>
        </p:nvGrpSpPr>
        <p:grpSpPr bwMode="auto">
          <a:xfrm>
            <a:off x="277813" y="788988"/>
            <a:ext cx="8851900" cy="3714750"/>
            <a:chOff x="277076" y="789418"/>
            <a:chExt cx="8853058" cy="3714053"/>
          </a:xfrm>
        </p:grpSpPr>
        <p:sp>
          <p:nvSpPr>
            <p:cNvPr id="8205" name="Rectangle 1"/>
            <p:cNvSpPr>
              <a:spLocks noChangeArrowheads="1"/>
            </p:cNvSpPr>
            <p:nvPr/>
          </p:nvSpPr>
          <p:spPr bwMode="auto">
            <a:xfrm>
              <a:off x="2466108" y="789418"/>
              <a:ext cx="1482179" cy="3214550"/>
            </a:xfrm>
            <a:prstGeom prst="rect">
              <a:avLst/>
            </a:prstGeom>
            <a:solidFill>
              <a:srgbClr val="3333FF">
                <a:alpha val="25098"/>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8206" name="Rectangle 3"/>
            <p:cNvSpPr>
              <a:spLocks noChangeArrowheads="1"/>
            </p:cNvSpPr>
            <p:nvPr/>
          </p:nvSpPr>
          <p:spPr bwMode="auto">
            <a:xfrm>
              <a:off x="277076" y="4103361"/>
              <a:ext cx="88530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u="sng">
                  <a:solidFill>
                    <a:srgbClr val="FFFF99"/>
                  </a:solidFill>
                </a:rPr>
                <a:t>Rotor</a:t>
              </a:r>
              <a:r>
                <a:rPr lang="en-US" altLang="en-US" sz="2000">
                  <a:solidFill>
                    <a:srgbClr val="FFFF00"/>
                  </a:solidFill>
                </a:rPr>
                <a:t>: Converts the wind power to a rotational mechanical power.</a:t>
              </a:r>
            </a:p>
          </p:txBody>
        </p:sp>
      </p:grpSp>
      <p:grpSp>
        <p:nvGrpSpPr>
          <p:cNvPr id="7" name="Group 6"/>
          <p:cNvGrpSpPr>
            <a:grpSpLocks/>
          </p:cNvGrpSpPr>
          <p:nvPr/>
        </p:nvGrpSpPr>
        <p:grpSpPr bwMode="auto">
          <a:xfrm>
            <a:off x="277813" y="1925638"/>
            <a:ext cx="8616950" cy="3062287"/>
            <a:chOff x="277082" y="1925760"/>
            <a:chExt cx="8617527" cy="3062671"/>
          </a:xfrm>
        </p:grpSpPr>
        <p:sp>
          <p:nvSpPr>
            <p:cNvPr id="8203" name="Rectangle 2"/>
            <p:cNvSpPr>
              <a:spLocks noChangeArrowheads="1"/>
            </p:cNvSpPr>
            <p:nvPr/>
          </p:nvSpPr>
          <p:spPr bwMode="auto">
            <a:xfrm>
              <a:off x="5375606" y="1925760"/>
              <a:ext cx="955963" cy="1011381"/>
            </a:xfrm>
            <a:prstGeom prst="rect">
              <a:avLst/>
            </a:prstGeom>
            <a:solidFill>
              <a:srgbClr val="FF0000">
                <a:alpha val="25098"/>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8204" name="Rectangle 5"/>
            <p:cNvSpPr>
              <a:spLocks noChangeArrowheads="1"/>
            </p:cNvSpPr>
            <p:nvPr/>
          </p:nvSpPr>
          <p:spPr bwMode="auto">
            <a:xfrm>
              <a:off x="277082" y="4588321"/>
              <a:ext cx="86175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57300" indent="-12573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u="sng">
                  <a:solidFill>
                    <a:srgbClr val="FFFF99"/>
                  </a:solidFill>
                </a:rPr>
                <a:t>Generator</a:t>
              </a:r>
              <a:r>
                <a:rPr lang="en-US" altLang="en-US" sz="2000">
                  <a:solidFill>
                    <a:srgbClr val="FFFF00"/>
                  </a:solidFill>
                </a:rPr>
                <a:t>:  Converts the rotational mechanical power to electrical power.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170" name="Date Placeholder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Ken Youssefi</a:t>
            </a:r>
          </a:p>
        </p:txBody>
      </p:sp>
      <p:sp>
        <p:nvSpPr>
          <p:cNvPr id="7171"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Engineering 10, SJSU</a:t>
            </a:r>
          </a:p>
        </p:txBody>
      </p:sp>
      <p:sp>
        <p:nvSpPr>
          <p:cNvPr id="7172"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CC3DADD-EE85-4FEE-B234-71E75BE63AA2}" type="slidenum">
              <a:rPr lang="en-US" smtClean="0"/>
              <a:pPr eaLnBrk="1" hangingPunct="1">
                <a:defRPr/>
              </a:pPr>
              <a:t>8</a:t>
            </a:fld>
            <a:endParaRPr lang="en-US" smtClean="0"/>
          </a:p>
        </p:txBody>
      </p:sp>
      <p:pic>
        <p:nvPicPr>
          <p:cNvPr id="9221" name="Picture 43" descr="wem-07_fig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92163"/>
            <a:ext cx="518160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0"/>
          <p:cNvSpPr>
            <a:spLocks noGrp="1" noChangeArrowheads="1"/>
          </p:cNvSpPr>
          <p:nvPr>
            <p:ph type="title"/>
          </p:nvPr>
        </p:nvSpPr>
        <p:spPr>
          <a:xfrm>
            <a:off x="457200" y="76200"/>
            <a:ext cx="8229600" cy="685800"/>
          </a:xfrm>
        </p:spPr>
        <p:txBody>
          <a:bodyPr/>
          <a:lstStyle/>
          <a:p>
            <a:pPr eaLnBrk="1" hangingPunct="1"/>
            <a:r>
              <a:rPr lang="en-US" altLang="en-US" sz="2800" b="1" i="1" smtClean="0">
                <a:solidFill>
                  <a:srgbClr val="3333FF"/>
                </a:solidFill>
              </a:rPr>
              <a:t>The Rotor</a:t>
            </a:r>
          </a:p>
        </p:txBody>
      </p:sp>
      <p:grpSp>
        <p:nvGrpSpPr>
          <p:cNvPr id="2" name="Group 64"/>
          <p:cNvGrpSpPr>
            <a:grpSpLocks/>
          </p:cNvGrpSpPr>
          <p:nvPr/>
        </p:nvGrpSpPr>
        <p:grpSpPr bwMode="auto">
          <a:xfrm>
            <a:off x="533400" y="717550"/>
            <a:ext cx="8077200" cy="5937250"/>
            <a:chOff x="336" y="452"/>
            <a:chExt cx="5088" cy="3740"/>
          </a:xfrm>
        </p:grpSpPr>
        <p:sp>
          <p:nvSpPr>
            <p:cNvPr id="9224" name="Rectangle 59"/>
            <p:cNvSpPr>
              <a:spLocks noChangeArrowheads="1"/>
            </p:cNvSpPr>
            <p:nvPr/>
          </p:nvSpPr>
          <p:spPr bwMode="auto">
            <a:xfrm>
              <a:off x="336" y="2777"/>
              <a:ext cx="5088"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i="1">
                  <a:solidFill>
                    <a:srgbClr val="FF0000"/>
                  </a:solidFill>
                </a:rPr>
                <a:t>Rotor</a:t>
              </a:r>
              <a:r>
                <a:rPr lang="en-US" altLang="en-US" sz="2000" b="1" i="1">
                  <a:solidFill>
                    <a:srgbClr val="FF9900"/>
                  </a:solidFill>
                </a:rPr>
                <a:t/>
              </a:r>
              <a:br>
                <a:rPr lang="en-US" altLang="en-US" sz="2000" b="1" i="1">
                  <a:solidFill>
                    <a:srgbClr val="FF9900"/>
                  </a:solidFill>
                </a:rPr>
              </a:br>
              <a:r>
                <a:rPr lang="en-US" altLang="en-US" sz="2000">
                  <a:solidFill>
                    <a:srgbClr val="0000FF"/>
                  </a:solidFill>
                </a:rPr>
                <a:t>The portion of the wind turbine that collects energy from the wind is called the rotor. The rotor usually consists of two or more </a:t>
              </a:r>
              <a:r>
                <a:rPr lang="en-US" altLang="en-US" sz="2000" b="1"/>
                <a:t>wooden, fiberglass </a:t>
              </a:r>
              <a:r>
                <a:rPr lang="en-US" altLang="en-US" sz="2000">
                  <a:solidFill>
                    <a:srgbClr val="0000FF"/>
                  </a:solidFill>
                </a:rPr>
                <a:t>(new design) </a:t>
              </a:r>
              <a:r>
                <a:rPr lang="en-US" altLang="en-US" sz="2000" b="1"/>
                <a:t>or metal </a:t>
              </a:r>
              <a:r>
                <a:rPr lang="en-US" altLang="en-US" sz="2000">
                  <a:solidFill>
                    <a:srgbClr val="0000FF"/>
                  </a:solidFill>
                </a:rPr>
                <a:t>blades which rotate about an axis (horizontal or vertical) at a rate determined by the wind speed and the shape of the blades. The blades are attached to the hub, which in turn is attached to the main shaft.</a:t>
              </a:r>
            </a:p>
          </p:txBody>
        </p:sp>
        <p:sp>
          <p:nvSpPr>
            <p:cNvPr id="9225" name="Text Box 61"/>
            <p:cNvSpPr txBox="1">
              <a:spLocks noChangeArrowheads="1"/>
            </p:cNvSpPr>
            <p:nvPr/>
          </p:nvSpPr>
          <p:spPr bwMode="auto">
            <a:xfrm>
              <a:off x="633" y="1210"/>
              <a:ext cx="806" cy="23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a:solidFill>
                    <a:srgbClr val="FF0000"/>
                  </a:solidFill>
                </a:rPr>
                <a:t>Rotor</a:t>
              </a:r>
            </a:p>
          </p:txBody>
        </p:sp>
        <p:sp>
          <p:nvSpPr>
            <p:cNvPr id="9226" name="Rectangle 63"/>
            <p:cNvSpPr>
              <a:spLocks noChangeArrowheads="1"/>
            </p:cNvSpPr>
            <p:nvPr/>
          </p:nvSpPr>
          <p:spPr bwMode="auto">
            <a:xfrm>
              <a:off x="1103" y="452"/>
              <a:ext cx="1373" cy="2428"/>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Ken Youssefi</a:t>
            </a:r>
            <a:endParaRPr lang="en-US"/>
          </a:p>
        </p:txBody>
      </p:sp>
      <p:sp>
        <p:nvSpPr>
          <p:cNvPr id="3" name="Footer Placeholder 2"/>
          <p:cNvSpPr>
            <a:spLocks noGrp="1"/>
          </p:cNvSpPr>
          <p:nvPr>
            <p:ph type="ftr" sz="quarter" idx="11"/>
          </p:nvPr>
        </p:nvSpPr>
        <p:spPr/>
        <p:txBody>
          <a:bodyPr/>
          <a:lstStyle/>
          <a:p>
            <a:pPr>
              <a:defRPr/>
            </a:pPr>
            <a:r>
              <a:rPr lang="en-US" smtClean="0"/>
              <a:t>Engineering 10, SJSU</a:t>
            </a:r>
            <a:endParaRPr lang="en-US"/>
          </a:p>
        </p:txBody>
      </p:sp>
      <p:sp>
        <p:nvSpPr>
          <p:cNvPr id="4" name="Slide Number Placeholder 3"/>
          <p:cNvSpPr>
            <a:spLocks noGrp="1"/>
          </p:cNvSpPr>
          <p:nvPr>
            <p:ph type="sldNum" sz="quarter" idx="12"/>
          </p:nvPr>
        </p:nvSpPr>
        <p:spPr/>
        <p:txBody>
          <a:bodyPr/>
          <a:lstStyle/>
          <a:p>
            <a:pPr>
              <a:defRPr/>
            </a:pPr>
            <a:fld id="{8603A139-6A45-477D-88BF-93D581CA910F}" type="slidenum">
              <a:rPr lang="en-US" smtClean="0"/>
              <a:pPr>
                <a:defRPr/>
              </a:pPr>
              <a:t>9</a:t>
            </a:fld>
            <a:endParaRPr lang="en-US"/>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l="25323" t="20039" r="27267" b="5574"/>
          <a:stretch>
            <a:fillRect/>
          </a:stretch>
        </p:blipFill>
        <p:spPr bwMode="auto">
          <a:xfrm>
            <a:off x="995363" y="304800"/>
            <a:ext cx="7223125" cy="637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13589</TotalTime>
  <Words>4005</Words>
  <Application>Microsoft Office PowerPoint</Application>
  <PresentationFormat>On-screen Show (4:3)</PresentationFormat>
  <Paragraphs>460</Paragraphs>
  <Slides>45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Default Design</vt:lpstr>
      <vt:lpstr>Microsoft Excel Chart</vt:lpstr>
      <vt:lpstr>PowerPoint Presentation</vt:lpstr>
      <vt:lpstr>PowerPoint Presentation</vt:lpstr>
      <vt:lpstr>PowerPoint Presentation</vt:lpstr>
      <vt:lpstr>PowerPoint Presentation</vt:lpstr>
      <vt:lpstr>Wind Turbine</vt:lpstr>
      <vt:lpstr>PowerPoint Presentation</vt:lpstr>
      <vt:lpstr>Main components of a Horizontal Axis Wind Turbine</vt:lpstr>
      <vt:lpstr>The Rotor</vt:lpstr>
      <vt:lpstr>PowerPoint Presentation</vt:lpstr>
      <vt:lpstr>PowerPoint Presentation</vt:lpstr>
      <vt:lpstr>Wind Turbine</vt:lpstr>
      <vt:lpstr>Wind Turbine Design using Drag Principle</vt:lpstr>
      <vt:lpstr>PowerPoint Presentation</vt:lpstr>
      <vt:lpstr>PowerPoint Presentation</vt:lpstr>
      <vt:lpstr>PowerPoint Presentation</vt:lpstr>
      <vt:lpstr>PowerPoint Presentation</vt:lpstr>
      <vt:lpstr>PowerPoint Presentation</vt:lpstr>
      <vt:lpstr>Wind Turbine – Blade Design</vt:lpstr>
      <vt:lpstr>Blade Linear Speed</vt:lpstr>
      <vt:lpstr>Wind Turbine – Blade Design (Shape)</vt:lpstr>
      <vt:lpstr>Blade Twist</vt:lpstr>
      <vt:lpstr>Wind Turbine – Blade Design (Twist)</vt:lpstr>
      <vt:lpstr>Wind Turbine – Blade Design</vt:lpstr>
      <vt:lpstr>Power Generated by Wind Turbine</vt:lpstr>
      <vt:lpstr>PowerPoint Presentation</vt:lpstr>
      <vt:lpstr>Theoretical Power Generated by Wind Turbine</vt:lpstr>
      <vt:lpstr>Wind Turbine Efficiency, η</vt:lpstr>
      <vt:lpstr>Power Generated by HWind Turbine</vt:lpstr>
      <vt:lpstr>PowerPoint Presentation</vt:lpstr>
      <vt:lpstr>Wind Turbine</vt:lpstr>
      <vt:lpstr>Wind Turbine</vt:lpstr>
      <vt:lpstr>Wind Turbine</vt:lpstr>
      <vt:lpstr>PowerPoint Presentation</vt:lpstr>
      <vt:lpstr>Wind Turbine</vt:lpstr>
      <vt:lpstr>Power Generated by Wind Turbine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 Speed</vt:lpstr>
      <vt:lpstr>PowerPoint Presentation</vt:lpstr>
      <vt:lpstr>Northern California annual average wind power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kyoussefi</dc:creator>
  <cp:lastModifiedBy>kyoussefi</cp:lastModifiedBy>
  <cp:revision>216</cp:revision>
  <cp:lastPrinted>1601-01-01T00:00:00Z</cp:lastPrinted>
  <dcterms:created xsi:type="dcterms:W3CDTF">1601-01-01T00:00:00Z</dcterms:created>
  <dcterms:modified xsi:type="dcterms:W3CDTF">2016-09-27T02:29:37Z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