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5.jp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5"/>
  </p:notesMasterIdLst>
  <p:sldIdLst>
    <p:sldId id="256" r:id="rId2"/>
    <p:sldId id="283" r:id="rId3"/>
    <p:sldId id="284" r:id="rId4"/>
    <p:sldId id="262" r:id="rId5"/>
    <p:sldId id="265" r:id="rId6"/>
    <p:sldId id="288" r:id="rId7"/>
    <p:sldId id="285" r:id="rId8"/>
    <p:sldId id="286" r:id="rId9"/>
    <p:sldId id="287" r:id="rId10"/>
    <p:sldId id="289" r:id="rId11"/>
    <p:sldId id="290" r:id="rId12"/>
    <p:sldId id="281" r:id="rId13"/>
    <p:sldId id="270" r:id="rId14"/>
    <p:sldId id="259" r:id="rId15"/>
    <p:sldId id="291" r:id="rId16"/>
    <p:sldId id="292" r:id="rId17"/>
    <p:sldId id="293" r:id="rId18"/>
    <p:sldId id="294" r:id="rId19"/>
    <p:sldId id="295" r:id="rId20"/>
    <p:sldId id="275" r:id="rId21"/>
    <p:sldId id="274" r:id="rId22"/>
    <p:sldId id="276" r:id="rId23"/>
    <p:sldId id="277" r:id="rId24"/>
    <p:sldId id="278" r:id="rId25"/>
    <p:sldId id="300" r:id="rId26"/>
    <p:sldId id="296" r:id="rId27"/>
    <p:sldId id="297" r:id="rId28"/>
    <p:sldId id="298" r:id="rId29"/>
    <p:sldId id="299" r:id="rId30"/>
    <p:sldId id="261" r:id="rId31"/>
    <p:sldId id="301" r:id="rId32"/>
    <p:sldId id="302" r:id="rId33"/>
    <p:sldId id="303"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2" d="100"/>
          <a:sy n="62" d="100"/>
        </p:scale>
        <p:origin x="-1544"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E940F6-2573-DB4D-B5C4-6CD5406C8634}" type="datetimeFigureOut">
              <a:rPr lang="en-US" smtClean="0"/>
              <a:t>8/31/11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903464-3E8D-8343-89F5-CBCF04AA08A9}" type="slidenum">
              <a:rPr lang="en-US" smtClean="0"/>
              <a:t>‹#›</a:t>
            </a:fld>
            <a:endParaRPr lang="en-US"/>
          </a:p>
        </p:txBody>
      </p:sp>
    </p:spTree>
    <p:extLst>
      <p:ext uri="{BB962C8B-B14F-4D97-AF65-F5344CB8AC3E}">
        <p14:creationId xmlns:p14="http://schemas.microsoft.com/office/powerpoint/2010/main" val="260876144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903464-3E8D-8343-89F5-CBCF04AA08A9}" type="slidenum">
              <a:rPr lang="en-US" smtClean="0"/>
              <a:t>1</a:t>
            </a:fld>
            <a:endParaRPr lang="en-US"/>
          </a:p>
        </p:txBody>
      </p:sp>
    </p:spTree>
    <p:extLst>
      <p:ext uri="{BB962C8B-B14F-4D97-AF65-F5344CB8AC3E}">
        <p14:creationId xmlns:p14="http://schemas.microsoft.com/office/powerpoint/2010/main" val="3089981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E2B39B-E6F1-4E4D-95D1-6FFB2180AC4B}" type="slidenum">
              <a:rPr lang="en-US"/>
              <a:pPr/>
              <a:t>10</a:t>
            </a:fld>
            <a:endParaRPr lang="en-US"/>
          </a:p>
        </p:txBody>
      </p:sp>
      <p:sp>
        <p:nvSpPr>
          <p:cNvPr id="8194"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p:txBody>
          <a:bodyPr/>
          <a:lstStyle/>
          <a:p>
            <a:r>
              <a:rPr lang="en-US">
                <a:solidFill>
                  <a:srgbClr val="282828"/>
                </a:solidFill>
              </a:rPr>
              <a:t>1.    Locate and describe the major river systems and discuss the physical settings that supported permanent settlement and early civilizations. (Group s1 &amp; 2, Chapters 1 &amp; 2)</a:t>
            </a:r>
          </a:p>
          <a:p>
            <a:r>
              <a:rPr lang="en-US">
                <a:solidFill>
                  <a:srgbClr val="282828"/>
                </a:solidFill>
              </a:rPr>
              <a:t>{Very little is given about lakes and rivers in the book we will definitely need to find an outside source that talks about the river system as well as the physical settings.}</a:t>
            </a:r>
          </a:p>
          <a:p>
            <a:r>
              <a:rPr lang="en-US">
                <a:solidFill>
                  <a:srgbClr val="282828"/>
                </a:solidFill>
              </a:rPr>
              <a:t>2.    Trace the development of agricultural techniques that permitted the production of economic surplus and the emergence of cities as centers of culture and power. (Groups 1 &amp; 2, Chapters 1 &amp; 2)</a:t>
            </a:r>
          </a:p>
          <a:p>
            <a:r>
              <a:rPr lang="en-US">
                <a:solidFill>
                  <a:srgbClr val="282828"/>
                </a:solidFill>
              </a:rPr>
              <a:t>{This is topic is covered in the book pictures of kings or rulers will definitely help maybe a list of the benefits that come from each leader within Mesopotamia.}</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853268-1FC7-0148-BC07-F4F5E9E238BF}" type="slidenum">
              <a:rPr lang="en-US"/>
              <a:pPr/>
              <a:t>11</a:t>
            </a:fld>
            <a:endParaRPr lang="en-US"/>
          </a:p>
        </p:txBody>
      </p:sp>
      <p:sp>
        <p:nvSpPr>
          <p:cNvPr id="16386"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6387" name="Rectangle 3"/>
          <p:cNvSpPr>
            <a:spLocks noGrp="1" noChangeArrowheads="1"/>
          </p:cNvSpPr>
          <p:nvPr>
            <p:ph type="body" idx="1"/>
          </p:nvPr>
        </p:nvSpPr>
        <p:spPr/>
        <p:txBody>
          <a:bodyPr/>
          <a:lstStyle/>
          <a:p>
            <a:r>
              <a:rPr lang="en-US">
                <a:solidFill>
                  <a:srgbClr val="282828"/>
                </a:solidFill>
              </a:rPr>
              <a:t>1.    Locate and describe the major river systems and discuss the physical settings that supported permanent settlement and early civilizations. (Group s1 &amp; 2, Chapters 1 &amp; 2)</a:t>
            </a:r>
          </a:p>
          <a:p>
            <a:r>
              <a:rPr lang="en-US">
                <a:solidFill>
                  <a:srgbClr val="282828"/>
                </a:solidFill>
              </a:rPr>
              <a:t>{Very little is given about lakes and rivers in the book we will definitely need to find an outside source that talks about the river system as well as the physical settings.}</a:t>
            </a:r>
          </a:p>
          <a:p>
            <a:r>
              <a:rPr lang="en-US">
                <a:solidFill>
                  <a:srgbClr val="282828"/>
                </a:solidFill>
              </a:rPr>
              <a:t>2.    Trace the development of agricultural techniques that permitted the production of economic surplus and the emergence of cities as centers of culture and power. (Groups 1 &amp; 2, Chapters 1 &amp; 2)</a:t>
            </a:r>
          </a:p>
          <a:p>
            <a:r>
              <a:rPr lang="en-US">
                <a:solidFill>
                  <a:srgbClr val="282828"/>
                </a:solidFill>
              </a:rPr>
              <a:t>{This is topic is covered in the book pictures of kings or rulers will definitely help maybe a list of the benefits that come from each leader within Mesopotamia.}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DEA122-B192-944C-86D8-9E416E2054A3}" type="slidenum">
              <a:rPr lang="en-US"/>
              <a:pPr/>
              <a:t>15</a:t>
            </a:fld>
            <a:endParaRPr lang="en-US"/>
          </a:p>
        </p:txBody>
      </p:sp>
      <p:sp>
        <p:nvSpPr>
          <p:cNvPr id="12290"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2291" name="Rectangle 3"/>
          <p:cNvSpPr>
            <a:spLocks noGrp="1" noChangeArrowheads="1"/>
          </p:cNvSpPr>
          <p:nvPr>
            <p:ph type="body" idx="1"/>
          </p:nvPr>
        </p:nvSpPr>
        <p:spPr/>
        <p:txBody>
          <a:bodyPr/>
          <a:lstStyle/>
          <a:p>
            <a:r>
              <a:rPr lang="en-US">
                <a:solidFill>
                  <a:srgbClr val="282828"/>
                </a:solidFill>
              </a:rPr>
              <a:t>1.    Locate and describe the major river systems and discuss the physical settings that supported permanent settlement and early civilizations. (Group s1 &amp; 2, Chapters 1 &amp; 2)</a:t>
            </a:r>
          </a:p>
          <a:p>
            <a:r>
              <a:rPr lang="en-US">
                <a:solidFill>
                  <a:srgbClr val="282828"/>
                </a:solidFill>
              </a:rPr>
              <a:t>{Very little is given about lakes and rivers in the book we will definitely need to find an outside source that talks about the river system as well as the physical settings.}</a:t>
            </a:r>
          </a:p>
          <a:p>
            <a:r>
              <a:rPr lang="en-US">
                <a:solidFill>
                  <a:srgbClr val="282828"/>
                </a:solidFill>
              </a:rPr>
              <a:t>2.    Trace the development of agricultural techniques that permitted the production of economic surplus and the emergence of cities as centers of culture and power. (Groups 1 &amp; 2, Chapters 1 &amp; 2)</a:t>
            </a:r>
          </a:p>
          <a:p>
            <a:r>
              <a:rPr lang="en-US">
                <a:solidFill>
                  <a:srgbClr val="282828"/>
                </a:solidFill>
              </a:rPr>
              <a:t>{This is topic is covered in the book pictures of kings or rulers will definitely help maybe a list of the benefits that come from each leader within Mesopotamia.}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96D611-3B91-AF4B-83EB-0D3DD7F8567F}" type="slidenum">
              <a:rPr lang="en-US"/>
              <a:pPr/>
              <a:t>17</a:t>
            </a:fld>
            <a:endParaRPr lang="en-US"/>
          </a:p>
        </p:txBody>
      </p:sp>
      <p:sp>
        <p:nvSpPr>
          <p:cNvPr id="18434"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18435" name="Rectangle 3"/>
          <p:cNvSpPr>
            <a:spLocks noGrp="1" noChangeArrowheads="1"/>
          </p:cNvSpPr>
          <p:nvPr>
            <p:ph type="body" idx="1"/>
          </p:nvPr>
        </p:nvSpPr>
        <p:spPr/>
        <p:txBody>
          <a:bodyPr/>
          <a:lstStyle/>
          <a:p>
            <a:r>
              <a:rPr lang="en-US">
                <a:solidFill>
                  <a:srgbClr val="282828"/>
                </a:solidFill>
              </a:rPr>
              <a:t>1.    Locate and describe the major river systems and discuss the physical settings that supported permanent settlement and early civilizations. (Group s1 &amp; 2, Chapters 1 &amp; 2)</a:t>
            </a:r>
          </a:p>
          <a:p>
            <a:r>
              <a:rPr lang="en-US">
                <a:solidFill>
                  <a:srgbClr val="282828"/>
                </a:solidFill>
              </a:rPr>
              <a:t>{Very little is given about lakes and rivers in the book we will definitely need to find an outside source that talks about the river system as well as the physical settings.}</a:t>
            </a:r>
          </a:p>
          <a:p>
            <a:r>
              <a:rPr lang="en-US">
                <a:solidFill>
                  <a:srgbClr val="282828"/>
                </a:solidFill>
              </a:rPr>
              <a:t>2.    Trace the development of agricultural techniques that permitted the production of economic surplus and the emergence of cities as centers of culture and power. (Groups 1 &amp; 2, Chapters 1 &amp; 2)</a:t>
            </a:r>
          </a:p>
          <a:p>
            <a:r>
              <a:rPr lang="en-US">
                <a:solidFill>
                  <a:srgbClr val="282828"/>
                </a:solidFill>
              </a:rPr>
              <a:t>{This is topic is covered in the book pictures of kings or rulers will definitely help maybe a list of the benefits that come from each leader within Mesopotamia.}</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8B328F-E73D-7440-843C-39AC1E513D64}" type="slidenum">
              <a:rPr lang="en-US"/>
              <a:pPr/>
              <a:t>18</a:t>
            </a:fld>
            <a:endParaRPr lang="en-US"/>
          </a:p>
        </p:txBody>
      </p:sp>
      <p:sp>
        <p:nvSpPr>
          <p:cNvPr id="20482"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20483" name="Rectangle 3"/>
          <p:cNvSpPr>
            <a:spLocks noGrp="1" noChangeArrowheads="1"/>
          </p:cNvSpPr>
          <p:nvPr>
            <p:ph type="body" idx="1"/>
          </p:nvPr>
        </p:nvSpPr>
        <p:spPr/>
        <p:txBody>
          <a:bodyPr/>
          <a:lstStyle/>
          <a:p>
            <a:r>
              <a:rPr lang="en-US">
                <a:solidFill>
                  <a:srgbClr val="282828"/>
                </a:solidFill>
              </a:rPr>
              <a:t>1.    Locate and describe the major river systems and discuss the physical settings that supported permanent settlement and early civilizations. (Group s1 &amp; 2, Chapters 1 &amp; 2)</a:t>
            </a:r>
          </a:p>
          <a:p>
            <a:r>
              <a:rPr lang="en-US">
                <a:solidFill>
                  <a:srgbClr val="282828"/>
                </a:solidFill>
              </a:rPr>
              <a:t>{Very little is given about lakes and rivers in the book we will definitely need to find an outside source that talks about the river system as well as the physical settings.}</a:t>
            </a:r>
          </a:p>
          <a:p>
            <a:r>
              <a:rPr lang="en-US">
                <a:solidFill>
                  <a:srgbClr val="282828"/>
                </a:solidFill>
              </a:rPr>
              <a:t>2.    Trace the development of agricultural techniques that permitted the production of economic surplus and the emergence of cities as centers of culture and power. (Groups 1 &amp; 2, Chapters 1 &amp; 2)</a:t>
            </a:r>
          </a:p>
          <a:p>
            <a:r>
              <a:rPr lang="en-US">
                <a:solidFill>
                  <a:srgbClr val="282828"/>
                </a:solidFill>
              </a:rPr>
              <a:t>{This is topic is covered in the book pictures of kings or rulers will definitely help maybe a list of the benefits that come from each leader within Mesopotamia.}</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9E2508-DAC8-EC47-9A38-F6D410A50855}" type="slidenum">
              <a:rPr lang="en-US"/>
              <a:pPr/>
              <a:t>19</a:t>
            </a:fld>
            <a:endParaRPr lang="en-US"/>
          </a:p>
        </p:txBody>
      </p:sp>
      <p:sp>
        <p:nvSpPr>
          <p:cNvPr id="22530" name="Rectangle 2"/>
          <p:cNvSpPr>
            <a:spLocks noChangeArrowheads="1" noTextEdit="1"/>
          </p:cNvSpPr>
          <p:nvPr>
            <p:ph type="sldImg"/>
          </p:nvPr>
        </p:nvSpPr>
        <p:spPr>
          <a:ln/>
          <a:extLst>
            <a:ext uri="{FAA26D3D-D897-4be2-8F04-BA451C77F1D7}">
              <ma14:placeholderFlag xmlns:ma14="http://schemas.microsoft.com/office/mac/drawingml/2011/main" val="1"/>
            </a:ext>
          </a:extLst>
        </p:spPr>
      </p:sp>
      <p:sp>
        <p:nvSpPr>
          <p:cNvPr id="22531" name="Rectangle 3"/>
          <p:cNvSpPr>
            <a:spLocks noGrp="1" noChangeArrowheads="1"/>
          </p:cNvSpPr>
          <p:nvPr>
            <p:ph type="body" idx="1"/>
          </p:nvPr>
        </p:nvSpPr>
        <p:spPr/>
        <p:txBody>
          <a:bodyPr/>
          <a:lstStyle/>
          <a:p>
            <a:r>
              <a:rPr lang="en-US">
                <a:solidFill>
                  <a:srgbClr val="282828"/>
                </a:solidFill>
              </a:rPr>
              <a:t>1.    Locate and describe the major river systems and discuss the physical settings that supported permanent settlement and early civilizations. (Group s1 &amp; 2, Chapters 1 &amp; 2)</a:t>
            </a:r>
          </a:p>
          <a:p>
            <a:r>
              <a:rPr lang="en-US">
                <a:solidFill>
                  <a:srgbClr val="282828"/>
                </a:solidFill>
              </a:rPr>
              <a:t>{Very little is given about lakes and rivers in the book we will definitely need to find an outside source that talks about the river system as well as the physical settings.}</a:t>
            </a:r>
          </a:p>
          <a:p>
            <a:r>
              <a:rPr lang="en-US">
                <a:solidFill>
                  <a:srgbClr val="282828"/>
                </a:solidFill>
              </a:rPr>
              <a:t>2.    Trace the development of agricultural techniques that permitted the production of economic surplus and the emergence of cities as centers of culture and power. (Groups 1 &amp; 2, Chapters 1 &amp; 2)</a:t>
            </a:r>
          </a:p>
          <a:p>
            <a:r>
              <a:rPr lang="en-US">
                <a:solidFill>
                  <a:srgbClr val="282828"/>
                </a:solidFill>
              </a:rPr>
              <a:t>{This is topic is covered in the book pictures of kings or rulers will definitely help maybe a list of the benefits that come from each leader within Mesopotamia.}</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80E83F66-0B21-3A40-BA04-2D478EDC576F}" type="datetimeFigureOut">
              <a:rPr lang="en-US" smtClean="0"/>
              <a:t>8/31/11</a:t>
            </a:fld>
            <a:endParaRPr lang="en-US"/>
          </a:p>
        </p:txBody>
      </p:sp>
      <p:sp>
        <p:nvSpPr>
          <p:cNvPr id="20" name="Footer Placeholder 19"/>
          <p:cNvSpPr>
            <a:spLocks noGrp="1"/>
          </p:cNvSpPr>
          <p:nvPr>
            <p:ph type="ftr" sz="quarter" idx="11"/>
          </p:nvPr>
        </p:nvSpPr>
        <p:spPr/>
        <p:txBody>
          <a:bodyPr/>
          <a:lstStyle>
            <a:extLst/>
          </a:lstStyle>
          <a:p>
            <a:endParaRPr lang="en-US"/>
          </a:p>
        </p:txBody>
      </p:sp>
      <p:sp>
        <p:nvSpPr>
          <p:cNvPr id="10" name="Slide Number Placeholder 9"/>
          <p:cNvSpPr>
            <a:spLocks noGrp="1"/>
          </p:cNvSpPr>
          <p:nvPr>
            <p:ph type="sldNum" sz="quarter" idx="12"/>
          </p:nvPr>
        </p:nvSpPr>
        <p:spPr/>
        <p:txBody>
          <a:bodyPr/>
          <a:lstStyle>
            <a:extLst/>
          </a:lstStyle>
          <a:p>
            <a:fld id="{CAAB9ACC-88AE-A945-A261-13ABF6F4C9A3}" type="slidenum">
              <a:rPr lang="en-US" smtClean="0"/>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80E83F66-0B21-3A40-BA04-2D478EDC576F}" type="datetimeFigureOut">
              <a:rPr lang="en-US" smtClean="0"/>
              <a:t>8/31/11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CAAB9ACC-88AE-A945-A261-13ABF6F4C9A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80E83F66-0B21-3A40-BA04-2D478EDC576F}" type="datetimeFigureOut">
              <a:rPr lang="en-US" smtClean="0"/>
              <a:t>8/31/11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CAAB9ACC-88AE-A945-A261-13ABF6F4C9A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80E83F66-0B21-3A40-BA04-2D478EDC576F}" type="datetimeFigureOut">
              <a:rPr lang="en-US" smtClean="0"/>
              <a:t>8/31/11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CAAB9ACC-88AE-A945-A261-13ABF6F4C9A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80E83F66-0B21-3A40-BA04-2D478EDC576F}" type="datetimeFigureOut">
              <a:rPr lang="en-US" smtClean="0"/>
              <a:t>8/31/11</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CAAB9ACC-88AE-A945-A261-13ABF6F4C9A3}" type="slidenum">
              <a:rPr lang="en-US" smtClean="0"/>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80E83F66-0B21-3A40-BA04-2D478EDC576F}" type="datetimeFigureOut">
              <a:rPr lang="en-US" smtClean="0"/>
              <a:t>8/31/11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CAAB9ACC-88AE-A945-A261-13ABF6F4C9A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80E83F66-0B21-3A40-BA04-2D478EDC576F}" type="datetimeFigureOut">
              <a:rPr lang="en-US" smtClean="0"/>
              <a:t>8/31/11</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CAAB9ACC-88AE-A945-A261-13ABF6F4C9A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80E83F66-0B21-3A40-BA04-2D478EDC576F}" type="datetimeFigureOut">
              <a:rPr lang="en-US" smtClean="0"/>
              <a:t>8/31/11</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CAAB9ACC-88AE-A945-A261-13ABF6F4C9A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80E83F66-0B21-3A40-BA04-2D478EDC576F}" type="datetimeFigureOut">
              <a:rPr lang="en-US" smtClean="0"/>
              <a:t>8/31/11</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CAAB9ACC-88AE-A945-A261-13ABF6F4C9A3}" type="slidenum">
              <a:rPr lang="en-US" smtClean="0"/>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80E83F66-0B21-3A40-BA04-2D478EDC576F}" type="datetimeFigureOut">
              <a:rPr lang="en-US" smtClean="0"/>
              <a:t>8/31/11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CAAB9ACC-88AE-A945-A261-13ABF6F4C9A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80E83F66-0B21-3A40-BA04-2D478EDC576F}" type="datetimeFigureOut">
              <a:rPr lang="en-US" smtClean="0"/>
              <a:t>8/31/11</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CAAB9ACC-88AE-A945-A261-13ABF6F4C9A3}" type="slidenum">
              <a:rPr lang="en-US" smtClean="0"/>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Drag picture to placeholder or click icon to add</a:t>
            </a:r>
            <a:endParaRPr kumimoji="0" lang="en-US" dirty="0"/>
          </a:p>
        </p:txBody>
      </p:sp>
      <p:sp>
        <p:nvSpPr>
          <p:cNvPr id="9" name="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80E83F66-0B21-3A40-BA04-2D478EDC576F}" type="datetimeFigureOut">
              <a:rPr lang="en-US" smtClean="0"/>
              <a:t>8/31/11</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CAAB9ACC-88AE-A945-A261-13ABF6F4C9A3}" type="slidenum">
              <a:rPr lang="en-US" smtClean="0"/>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glencoe.mcgraw-hill.com/sites/0078688736/student_view0/unit1/chapter1/interactive_map.html"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www.youtube.com/watch?v=5RP2KfewiJA"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G"/><Relationship Id="rId3" Type="http://schemas.openxmlformats.org/officeDocument/2006/relationships/image" Target="../media/image1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g"/><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 Id="rId3"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 Id="rId3"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JPG"/><Relationship Id="rId3" Type="http://schemas.openxmlformats.org/officeDocument/2006/relationships/image" Target="../media/image3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g"/><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2560" y="1662308"/>
            <a:ext cx="7406640" cy="1472184"/>
          </a:xfrm>
        </p:spPr>
        <p:txBody>
          <a:bodyPr/>
          <a:lstStyle/>
          <a:p>
            <a:r>
              <a:rPr lang="en-US" dirty="0" smtClean="0"/>
              <a:t>Chapter 1</a:t>
            </a:r>
            <a:br>
              <a:rPr lang="en-US" dirty="0" smtClean="0"/>
            </a:br>
            <a:r>
              <a:rPr lang="en-US" dirty="0" smtClean="0"/>
              <a:t>The First Civilizations</a:t>
            </a:r>
            <a:endParaRPr lang="en-US" dirty="0"/>
          </a:p>
        </p:txBody>
      </p:sp>
      <p:sp>
        <p:nvSpPr>
          <p:cNvPr id="3" name="Subtitle 2"/>
          <p:cNvSpPr>
            <a:spLocks noGrp="1"/>
          </p:cNvSpPr>
          <p:nvPr>
            <p:ph type="subTitle" idx="1"/>
          </p:nvPr>
        </p:nvSpPr>
        <p:spPr>
          <a:xfrm>
            <a:off x="1237957" y="3610399"/>
            <a:ext cx="6672105" cy="1179743"/>
          </a:xfrm>
        </p:spPr>
        <p:txBody>
          <a:bodyPr>
            <a:normAutofit/>
          </a:bodyPr>
          <a:lstStyle/>
          <a:p>
            <a:r>
              <a:rPr lang="en-US" dirty="0" smtClean="0"/>
              <a:t>Beth N.		</a:t>
            </a:r>
            <a:r>
              <a:rPr lang="en-US" dirty="0" smtClean="0"/>
              <a:t>Kelly M.	</a:t>
            </a:r>
            <a:r>
              <a:rPr lang="en-US" dirty="0"/>
              <a:t> </a:t>
            </a:r>
            <a:r>
              <a:rPr lang="en-US" dirty="0" smtClean="0"/>
              <a:t>    Shanda M.</a:t>
            </a:r>
            <a:r>
              <a:rPr lang="en-US" dirty="0"/>
              <a:t> </a:t>
            </a:r>
            <a:r>
              <a:rPr lang="en-US" dirty="0" smtClean="0"/>
              <a:t>	</a:t>
            </a:r>
            <a:r>
              <a:rPr lang="en-US" dirty="0" smtClean="0"/>
              <a:t>Stephanie B.</a:t>
            </a:r>
            <a:r>
              <a:rPr lang="en-US" dirty="0" smtClean="0"/>
              <a:t>		Stephanie O.</a:t>
            </a:r>
            <a:endParaRPr lang="en-US" dirty="0"/>
          </a:p>
        </p:txBody>
      </p:sp>
    </p:spTree>
    <p:extLst>
      <p:ext uri="{BB962C8B-B14F-4D97-AF65-F5344CB8AC3E}">
        <p14:creationId xmlns:p14="http://schemas.microsoft.com/office/powerpoint/2010/main" val="21429402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dirty="0"/>
              <a:t>Neolithic </a:t>
            </a:r>
            <a:r>
              <a:rPr lang="en-US" dirty="0" smtClean="0"/>
              <a:t>Age - </a:t>
            </a:r>
            <a:r>
              <a:rPr lang="en-US" dirty="0"/>
              <a:t>Villages</a:t>
            </a:r>
          </a:p>
        </p:txBody>
      </p:sp>
      <p:sp>
        <p:nvSpPr>
          <p:cNvPr id="7171" name="Rectangle 3"/>
          <p:cNvSpPr>
            <a:spLocks noGrp="1" noChangeArrowheads="1"/>
          </p:cNvSpPr>
          <p:nvPr>
            <p:ph idx="1"/>
          </p:nvPr>
        </p:nvSpPr>
        <p:spPr/>
        <p:txBody>
          <a:bodyPr/>
          <a:lstStyle/>
          <a:p>
            <a:r>
              <a:rPr lang="en-US"/>
              <a:t>First time people could live in one place</a:t>
            </a:r>
          </a:p>
          <a:p>
            <a:pPr lvl="1"/>
            <a:r>
              <a:rPr lang="en-US"/>
              <a:t>Permanente homes built</a:t>
            </a:r>
          </a:p>
          <a:p>
            <a:pPr lvl="1"/>
            <a:r>
              <a:rPr lang="en-US"/>
              <a:t>Steady food supply = healthy, growing population</a:t>
            </a:r>
          </a:p>
          <a:p>
            <a:pPr lvl="1"/>
            <a:r>
              <a:rPr lang="en-US"/>
              <a:t>Trade of food</a:t>
            </a:r>
          </a:p>
          <a:p>
            <a:pPr lvl="1"/>
            <a:r>
              <a:rPr lang="en-US"/>
              <a:t>Job specialization </a:t>
            </a:r>
          </a:p>
          <a:p>
            <a:r>
              <a:rPr lang="en-US"/>
              <a:t>Jerihco and Catal Huyuk </a:t>
            </a:r>
            <a:endParaRPr lang="en-US" i="1">
              <a:latin typeface="Helvetica" charset="0"/>
            </a:endParaRPr>
          </a:p>
        </p:txBody>
      </p:sp>
      <p:pic>
        <p:nvPicPr>
          <p:cNvPr id="7173" name="Picture 5" descr="more cy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952875"/>
            <a:ext cx="2895600" cy="2617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77382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dirty="0"/>
              <a:t>Neolithic </a:t>
            </a:r>
            <a:r>
              <a:rPr lang="en-US" dirty="0" smtClean="0"/>
              <a:t>- </a:t>
            </a:r>
            <a:r>
              <a:rPr lang="en-US" dirty="0"/>
              <a:t>Farming</a:t>
            </a:r>
          </a:p>
        </p:txBody>
      </p:sp>
      <p:sp>
        <p:nvSpPr>
          <p:cNvPr id="15363" name="Rectangle 3"/>
          <p:cNvSpPr>
            <a:spLocks noGrp="1" noChangeArrowheads="1"/>
          </p:cNvSpPr>
          <p:nvPr>
            <p:ph idx="1"/>
          </p:nvPr>
        </p:nvSpPr>
        <p:spPr/>
        <p:txBody>
          <a:bodyPr/>
          <a:lstStyle/>
          <a:p>
            <a:r>
              <a:rPr lang="en-US"/>
              <a:t>First time people could live in one place</a:t>
            </a:r>
          </a:p>
          <a:p>
            <a:r>
              <a:rPr lang="en-US"/>
              <a:t>Grew grains and vegetables</a:t>
            </a:r>
          </a:p>
          <a:p>
            <a:r>
              <a:rPr lang="en-US"/>
              <a:t>Farming Revolution</a:t>
            </a:r>
          </a:p>
          <a:p>
            <a:pPr lvl="1"/>
            <a:r>
              <a:rPr lang="en-US"/>
              <a:t>Farming replaced hunting and gathering</a:t>
            </a:r>
          </a:p>
          <a:p>
            <a:r>
              <a:rPr lang="en-US"/>
              <a:t>Domesticated animals for meat, wool and milk</a:t>
            </a:r>
          </a:p>
        </p:txBody>
      </p:sp>
    </p:spTree>
    <p:extLst>
      <p:ext uri="{BB962C8B-B14F-4D97-AF65-F5344CB8AC3E}">
        <p14:creationId xmlns:p14="http://schemas.microsoft.com/office/powerpoint/2010/main" val="30699817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Neolithic Age: </a:t>
            </a:r>
            <a:r>
              <a:rPr lang="en-US" dirty="0" smtClean="0"/>
              <a:t>Tools</a:t>
            </a:r>
            <a:endParaRPr lang="en-US" dirty="0"/>
          </a:p>
        </p:txBody>
      </p:sp>
      <p:pic>
        <p:nvPicPr>
          <p:cNvPr id="4" name="Content Placeholder 3" descr="flint_sickles.jpg"/>
          <p:cNvPicPr>
            <a:picLocks noGrp="1" noChangeAspect="1"/>
          </p:cNvPicPr>
          <p:nvPr>
            <p:ph idx="1"/>
          </p:nvPr>
        </p:nvPicPr>
        <p:blipFill>
          <a:blip r:embed="rId2">
            <a:extLst>
              <a:ext uri="{28A0092B-C50C-407E-A947-70E740481C1C}">
                <a14:useLocalDpi xmlns:a14="http://schemas.microsoft.com/office/drawing/2010/main" val="0"/>
              </a:ext>
            </a:extLst>
          </a:blip>
          <a:srcRect l="-6018" r="-6018"/>
          <a:stretch>
            <a:fillRect/>
          </a:stretch>
        </p:blipFill>
        <p:spPr/>
      </p:pic>
    </p:spTree>
    <p:extLst>
      <p:ext uri="{BB962C8B-B14F-4D97-AF65-F5344CB8AC3E}">
        <p14:creationId xmlns:p14="http://schemas.microsoft.com/office/powerpoint/2010/main" val="311587602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Neolithic Age: Language</a:t>
            </a:r>
            <a:endParaRPr lang="en-US" dirty="0"/>
          </a:p>
        </p:txBody>
      </p:sp>
      <p:pic>
        <p:nvPicPr>
          <p:cNvPr id="4" name="Content Placeholder 3" descr="2011-01-28-Cavemen.jpg"/>
          <p:cNvPicPr>
            <a:picLocks noGrp="1" noChangeAspect="1"/>
          </p:cNvPicPr>
          <p:nvPr>
            <p:ph idx="1"/>
          </p:nvPr>
        </p:nvPicPr>
        <p:blipFill>
          <a:blip r:embed="rId2">
            <a:extLst>
              <a:ext uri="{28A0092B-C50C-407E-A947-70E740481C1C}">
                <a14:useLocalDpi xmlns:a14="http://schemas.microsoft.com/office/drawing/2010/main" val="0"/>
              </a:ext>
            </a:extLst>
          </a:blip>
          <a:srcRect l="-49058" r="-49058"/>
          <a:stretch>
            <a:fillRect/>
          </a:stretch>
        </p:blipFill>
        <p:spPr>
          <a:prstGeom prst="rect">
            <a:avLst/>
          </a:prstGeom>
        </p:spPr>
      </p:pic>
    </p:spTree>
    <p:extLst>
      <p:ext uri="{BB962C8B-B14F-4D97-AF65-F5344CB8AC3E}">
        <p14:creationId xmlns:p14="http://schemas.microsoft.com/office/powerpoint/2010/main" val="373411506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mesopotamia.jp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a:xfrm>
            <a:off x="-1503811" y="0"/>
            <a:ext cx="12257257" cy="6741019"/>
          </a:xfrm>
        </p:spPr>
      </p:pic>
    </p:spTree>
    <p:extLst>
      <p:ext uri="{BB962C8B-B14F-4D97-AF65-F5344CB8AC3E}">
        <p14:creationId xmlns:p14="http://schemas.microsoft.com/office/powerpoint/2010/main" val="383793985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t>Mesopotamian - Location </a:t>
            </a:r>
          </a:p>
        </p:txBody>
      </p:sp>
      <p:sp>
        <p:nvSpPr>
          <p:cNvPr id="11267" name="Rectangle 3"/>
          <p:cNvSpPr>
            <a:spLocks noGrp="1" noChangeArrowheads="1"/>
          </p:cNvSpPr>
          <p:nvPr>
            <p:ph idx="1"/>
          </p:nvPr>
        </p:nvSpPr>
        <p:spPr/>
        <p:txBody>
          <a:bodyPr>
            <a:normAutofit/>
          </a:bodyPr>
          <a:lstStyle/>
          <a:p>
            <a:pPr>
              <a:lnSpc>
                <a:spcPct val="90000"/>
              </a:lnSpc>
            </a:pPr>
            <a:r>
              <a:rPr lang="en-US" sz="2800" dirty="0"/>
              <a:t>Between two rivers</a:t>
            </a:r>
          </a:p>
          <a:p>
            <a:pPr lvl="1">
              <a:lnSpc>
                <a:spcPct val="90000"/>
              </a:lnSpc>
            </a:pPr>
            <a:r>
              <a:rPr lang="en-US" sz="2400" dirty="0"/>
              <a:t>Tigris River and Euphrates River</a:t>
            </a:r>
          </a:p>
          <a:p>
            <a:pPr>
              <a:lnSpc>
                <a:spcPct val="90000"/>
              </a:lnSpc>
            </a:pPr>
            <a:r>
              <a:rPr lang="en-US" sz="2800" dirty="0"/>
              <a:t>River Valleys</a:t>
            </a:r>
          </a:p>
          <a:p>
            <a:pPr lvl="1">
              <a:lnSpc>
                <a:spcPct val="90000"/>
              </a:lnSpc>
            </a:pPr>
            <a:r>
              <a:rPr lang="en-US" sz="2400" dirty="0"/>
              <a:t>Good farming conditions</a:t>
            </a:r>
          </a:p>
          <a:p>
            <a:pPr lvl="1">
              <a:lnSpc>
                <a:spcPct val="90000"/>
              </a:lnSpc>
            </a:pPr>
            <a:r>
              <a:rPr lang="en-US" sz="2400" dirty="0"/>
              <a:t>Water transportation for trade</a:t>
            </a:r>
          </a:p>
          <a:p>
            <a:pPr>
              <a:lnSpc>
                <a:spcPct val="90000"/>
              </a:lnSpc>
            </a:pPr>
            <a:r>
              <a:rPr lang="en-US" sz="2800" dirty="0"/>
              <a:t>Fertile Crescent </a:t>
            </a:r>
          </a:p>
          <a:p>
            <a:pPr>
              <a:lnSpc>
                <a:spcPct val="90000"/>
              </a:lnSpc>
            </a:pPr>
            <a:r>
              <a:rPr lang="en-US" sz="2800" dirty="0">
                <a:latin typeface="ヒラギノ角ゴ ProN W3" charset="0"/>
              </a:rPr>
              <a:t/>
            </a:r>
            <a:r>
              <a:rPr lang="en-US" sz="2800" dirty="0">
                <a:hlinkClick r:id="rId3"/>
              </a:rPr>
              <a:t>http://glencoe.mcgraw-hill.com/sites/0078688736/student_view0/unit1/chapter1/interactive_map.html</a:t>
            </a:r>
            <a:r>
              <a:rPr lang="en-US" sz="2800" dirty="0" smtClean="0">
                <a:hlinkClick r:id="rId3"/>
              </a:rPr>
              <a:t>#</a:t>
            </a:r>
            <a:endParaRPr lang="en-US" sz="2800" dirty="0"/>
          </a:p>
        </p:txBody>
      </p:sp>
    </p:spTree>
    <p:extLst>
      <p:ext uri="{BB962C8B-B14F-4D97-AF65-F5344CB8AC3E}">
        <p14:creationId xmlns:p14="http://schemas.microsoft.com/office/powerpoint/2010/main" val="258857467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t>Mesopotamian - Location 2</a:t>
            </a:r>
          </a:p>
        </p:txBody>
      </p:sp>
      <p:sp>
        <p:nvSpPr>
          <p:cNvPr id="23555" name="Rectangle 3"/>
          <p:cNvSpPr>
            <a:spLocks noGrp="1" noChangeArrowheads="1"/>
          </p:cNvSpPr>
          <p:nvPr>
            <p:ph idx="1"/>
          </p:nvPr>
        </p:nvSpPr>
        <p:spPr/>
        <p:txBody>
          <a:bodyPr/>
          <a:lstStyle/>
          <a:p>
            <a:pPr>
              <a:lnSpc>
                <a:spcPct val="90000"/>
              </a:lnSpc>
            </a:pPr>
            <a:r>
              <a:rPr lang="en-US"/>
              <a:t>Southern Mesopotamian region of Sumer</a:t>
            </a:r>
          </a:p>
          <a:p>
            <a:pPr>
              <a:lnSpc>
                <a:spcPct val="90000"/>
              </a:lnSpc>
            </a:pPr>
            <a:r>
              <a:rPr lang="en-US"/>
              <a:t>Isolated cities = City-States</a:t>
            </a:r>
          </a:p>
          <a:p>
            <a:pPr lvl="1">
              <a:lnSpc>
                <a:spcPct val="90000"/>
              </a:lnSpc>
            </a:pPr>
            <a:r>
              <a:rPr lang="en-US"/>
              <a:t>Own government</a:t>
            </a:r>
          </a:p>
          <a:p>
            <a:pPr lvl="1">
              <a:lnSpc>
                <a:spcPct val="90000"/>
              </a:lnSpc>
            </a:pPr>
            <a:r>
              <a:rPr lang="en-US"/>
              <a:t>Enclosed by mud brick wall</a:t>
            </a:r>
          </a:p>
          <a:p>
            <a:pPr lvl="1">
              <a:lnSpc>
                <a:spcPct val="90000"/>
              </a:lnSpc>
            </a:pPr>
            <a:r>
              <a:rPr lang="en-US"/>
              <a:t>Not part of larger unit</a:t>
            </a:r>
          </a:p>
          <a:p>
            <a:pPr lvl="1">
              <a:lnSpc>
                <a:spcPct val="90000"/>
              </a:lnSpc>
            </a:pPr>
            <a:r>
              <a:rPr lang="en-US"/>
              <a:t>Far apart</a:t>
            </a:r>
          </a:p>
          <a:p>
            <a:pPr lvl="1">
              <a:lnSpc>
                <a:spcPct val="90000"/>
              </a:lnSpc>
            </a:pPr>
            <a:r>
              <a:rPr lang="en-US"/>
              <a:t>War</a:t>
            </a:r>
          </a:p>
        </p:txBody>
      </p:sp>
      <p:pic>
        <p:nvPicPr>
          <p:cNvPr id="2355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3429000"/>
            <a:ext cx="5257800" cy="306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9311242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t>Mesopotamian - Environment </a:t>
            </a:r>
          </a:p>
        </p:txBody>
      </p:sp>
      <p:sp>
        <p:nvSpPr>
          <p:cNvPr id="17411" name="Rectangle 3"/>
          <p:cNvSpPr>
            <a:spLocks noGrp="1" noChangeArrowheads="1"/>
          </p:cNvSpPr>
          <p:nvPr>
            <p:ph idx="1"/>
          </p:nvPr>
        </p:nvSpPr>
        <p:spPr/>
        <p:txBody>
          <a:bodyPr/>
          <a:lstStyle/>
          <a:p>
            <a:r>
              <a:rPr lang="en-US"/>
              <a:t>Hot dry climate</a:t>
            </a:r>
          </a:p>
          <a:p>
            <a:r>
              <a:rPr lang="en-US"/>
              <a:t>Rivers flooded in spring</a:t>
            </a:r>
          </a:p>
          <a:p>
            <a:pPr lvl="1"/>
            <a:r>
              <a:rPr lang="en-US"/>
              <a:t>Good for farming</a:t>
            </a:r>
          </a:p>
          <a:p>
            <a:pPr lvl="1"/>
            <a:r>
              <a:rPr lang="en-US"/>
              <a:t>Unpredictable</a:t>
            </a:r>
          </a:p>
          <a:p>
            <a:pPr lvl="1"/>
            <a:endParaRPr lang="en-US"/>
          </a:p>
        </p:txBody>
      </p:sp>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6174" y="3276600"/>
            <a:ext cx="4775200" cy="3366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879783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t>Mesopotamian - Village </a:t>
            </a:r>
          </a:p>
        </p:txBody>
      </p:sp>
      <p:sp>
        <p:nvSpPr>
          <p:cNvPr id="19459" name="Rectangle 3"/>
          <p:cNvSpPr>
            <a:spLocks noGrp="1" noChangeArrowheads="1"/>
          </p:cNvSpPr>
          <p:nvPr>
            <p:ph idx="1"/>
          </p:nvPr>
        </p:nvSpPr>
        <p:spPr>
          <a:xfrm>
            <a:off x="1026385" y="1981200"/>
            <a:ext cx="4343400" cy="4114800"/>
          </a:xfrm>
        </p:spPr>
        <p:txBody>
          <a:bodyPr/>
          <a:lstStyle/>
          <a:p>
            <a:r>
              <a:rPr lang="en-US" dirty="0"/>
              <a:t>Governments formed</a:t>
            </a:r>
          </a:p>
          <a:p>
            <a:r>
              <a:rPr lang="en-US" dirty="0"/>
              <a:t>Extra time:</a:t>
            </a:r>
          </a:p>
          <a:p>
            <a:pPr lvl="1"/>
            <a:r>
              <a:rPr lang="en-US" dirty="0"/>
              <a:t>Religion</a:t>
            </a:r>
          </a:p>
          <a:p>
            <a:pPr lvl="1"/>
            <a:r>
              <a:rPr lang="en-US" dirty="0"/>
              <a:t>Art</a:t>
            </a:r>
          </a:p>
          <a:p>
            <a:pPr lvl="1"/>
            <a:r>
              <a:rPr lang="en-US" dirty="0"/>
              <a:t>Writing</a:t>
            </a:r>
          </a:p>
          <a:p>
            <a:pPr lvl="1"/>
            <a:r>
              <a:rPr lang="en-US" dirty="0"/>
              <a:t>Calendars</a:t>
            </a:r>
          </a:p>
        </p:txBody>
      </p:sp>
      <p:sp>
        <p:nvSpPr>
          <p:cNvPr id="19460" name="Rectangle 4"/>
          <p:cNvSpPr>
            <a:spLocks noChangeArrowheads="1"/>
          </p:cNvSpPr>
          <p:nvPr/>
        </p:nvSpPr>
        <p:spPr bwMode="auto">
          <a:xfrm>
            <a:off x="5369785" y="1981200"/>
            <a:ext cx="4343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eaLnBrk="1" hangingPunct="1">
              <a:spcBef>
                <a:spcPct val="20000"/>
              </a:spcBef>
              <a:buFontTx/>
              <a:buChar char="•"/>
            </a:pPr>
            <a:r>
              <a:rPr lang="en-US" sz="3200" dirty="0"/>
              <a:t>Class system</a:t>
            </a:r>
          </a:p>
          <a:p>
            <a:pPr marL="742950" lvl="1" indent="-285750" eaLnBrk="1" hangingPunct="1">
              <a:spcBef>
                <a:spcPct val="20000"/>
              </a:spcBef>
              <a:buFontTx/>
              <a:buChar char="–"/>
            </a:pPr>
            <a:r>
              <a:rPr lang="en-US" sz="2800" dirty="0"/>
              <a:t>Wealth / Power</a:t>
            </a:r>
          </a:p>
          <a:p>
            <a:pPr marL="742950" lvl="1" indent="-285750" eaLnBrk="1" hangingPunct="1">
              <a:spcBef>
                <a:spcPct val="20000"/>
              </a:spcBef>
              <a:buFontTx/>
              <a:buChar char="–"/>
            </a:pPr>
            <a:r>
              <a:rPr lang="en-US" sz="2800" dirty="0"/>
              <a:t>Job title</a:t>
            </a:r>
          </a:p>
          <a:p>
            <a:pPr marL="342900" indent="-342900" eaLnBrk="1" hangingPunct="1">
              <a:spcBef>
                <a:spcPct val="20000"/>
              </a:spcBef>
              <a:buFontTx/>
              <a:buChar char="•"/>
            </a:pPr>
            <a:endParaRPr lang="en-US" sz="3200" dirty="0"/>
          </a:p>
        </p:txBody>
      </p:sp>
      <p:pic>
        <p:nvPicPr>
          <p:cNvPr id="194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4038600"/>
            <a:ext cx="2405063"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9624861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t>Mesopoamian - Farming</a:t>
            </a:r>
          </a:p>
        </p:txBody>
      </p:sp>
      <p:sp>
        <p:nvSpPr>
          <p:cNvPr id="21507" name="Rectangle 3"/>
          <p:cNvSpPr>
            <a:spLocks noGrp="1" noChangeArrowheads="1"/>
          </p:cNvSpPr>
          <p:nvPr>
            <p:ph idx="1"/>
          </p:nvPr>
        </p:nvSpPr>
        <p:spPr/>
        <p:txBody>
          <a:bodyPr/>
          <a:lstStyle/>
          <a:p>
            <a:r>
              <a:rPr lang="en-US" dirty="0"/>
              <a:t>Flooding unpredictable</a:t>
            </a:r>
          </a:p>
          <a:p>
            <a:r>
              <a:rPr lang="en-US" dirty="0"/>
              <a:t>Learned to irrigate</a:t>
            </a:r>
          </a:p>
          <a:p>
            <a:pPr lvl="1"/>
            <a:r>
              <a:rPr lang="en-US" dirty="0"/>
              <a:t>Dams, channels, walls, water ways, and ditches</a:t>
            </a:r>
          </a:p>
          <a:p>
            <a:r>
              <a:rPr lang="en-US" dirty="0">
                <a:hlinkClick r:id="rId3"/>
              </a:rPr>
              <a:t>http://</a:t>
            </a:r>
            <a:r>
              <a:rPr lang="en-US" dirty="0" err="1">
                <a:hlinkClick r:id="rId3"/>
              </a:rPr>
              <a:t>www.youtube.com</a:t>
            </a:r>
            <a:r>
              <a:rPr lang="en-US" dirty="0">
                <a:hlinkClick r:id="rId3"/>
              </a:rPr>
              <a:t>/</a:t>
            </a:r>
            <a:r>
              <a:rPr lang="en-US" dirty="0" err="1">
                <a:hlinkClick r:id="rId3"/>
              </a:rPr>
              <a:t>watch?v</a:t>
            </a:r>
            <a:r>
              <a:rPr lang="en-US" dirty="0">
                <a:hlinkClick r:id="rId3"/>
              </a:rPr>
              <a:t>=5RP2KfewiJA</a:t>
            </a:r>
            <a:endParaRPr lang="en-US" dirty="0"/>
          </a:p>
        </p:txBody>
      </p:sp>
    </p:spTree>
    <p:extLst>
      <p:ext uri="{BB962C8B-B14F-4D97-AF65-F5344CB8AC3E}">
        <p14:creationId xmlns:p14="http://schemas.microsoft.com/office/powerpoint/2010/main" val="92015721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Humans: Paleolithic </a:t>
            </a:r>
            <a:r>
              <a:rPr lang="en-US" dirty="0" smtClean="0"/>
              <a:t>Age</a:t>
            </a:r>
            <a:endParaRPr lang="en-US" dirty="0"/>
          </a:p>
        </p:txBody>
      </p:sp>
      <p:sp>
        <p:nvSpPr>
          <p:cNvPr id="3" name="Content Placeholder 2"/>
          <p:cNvSpPr>
            <a:spLocks noGrp="1"/>
          </p:cNvSpPr>
          <p:nvPr>
            <p:ph idx="1"/>
          </p:nvPr>
        </p:nvSpPr>
        <p:spPr>
          <a:xfrm>
            <a:off x="762000" y="1872214"/>
            <a:ext cx="4572000" cy="4147587"/>
          </a:xfrm>
        </p:spPr>
        <p:txBody>
          <a:bodyPr>
            <a:normAutofit/>
          </a:bodyPr>
          <a:lstStyle/>
          <a:p>
            <a:r>
              <a:rPr lang="en-US" sz="2000" dirty="0" smtClean="0"/>
              <a:t>Earliest human period (1 to 2 million years ago)</a:t>
            </a:r>
          </a:p>
          <a:p>
            <a:r>
              <a:rPr lang="en-US" sz="2000" dirty="0" smtClean="0"/>
              <a:t>First evidence of </a:t>
            </a:r>
            <a:r>
              <a:rPr lang="en-US" sz="2000" u="sng" dirty="0" smtClean="0"/>
              <a:t>culture</a:t>
            </a:r>
            <a:r>
              <a:rPr lang="en-US" sz="2000" dirty="0" smtClean="0"/>
              <a:t> seen in ancient history</a:t>
            </a:r>
          </a:p>
          <a:p>
            <a:r>
              <a:rPr lang="en-US" sz="2000" dirty="0" smtClean="0"/>
              <a:t>Paleolithic is a Greek word meaning “old stone”</a:t>
            </a:r>
          </a:p>
          <a:p>
            <a:r>
              <a:rPr lang="en-US" sz="2000" dirty="0" smtClean="0"/>
              <a:t>Named because of the stone tools found used during this time</a:t>
            </a:r>
          </a:p>
          <a:p>
            <a:r>
              <a:rPr lang="en-US" sz="2000" dirty="0" smtClean="0"/>
              <a:t>Long period of hunters, fishers, and gathers, but no producers </a:t>
            </a:r>
            <a:endParaRPr lang="en-US" sz="2000" dirty="0"/>
          </a:p>
        </p:txBody>
      </p:sp>
      <p:pic>
        <p:nvPicPr>
          <p:cNvPr id="4" name="Picture 3"/>
          <p:cNvPicPr>
            <a:picLocks noChangeAspect="1"/>
          </p:cNvPicPr>
          <p:nvPr/>
        </p:nvPicPr>
        <p:blipFill>
          <a:blip r:embed="rId2"/>
          <a:stretch>
            <a:fillRect/>
          </a:stretch>
        </p:blipFill>
        <p:spPr>
          <a:xfrm>
            <a:off x="5334000" y="2057401"/>
            <a:ext cx="3809999" cy="3233818"/>
          </a:xfrm>
          <a:prstGeom prst="rect">
            <a:avLst/>
          </a:prstGeom>
        </p:spPr>
      </p:pic>
      <p:sp>
        <p:nvSpPr>
          <p:cNvPr id="5" name="TextBox 4"/>
          <p:cNvSpPr txBox="1"/>
          <p:nvPr/>
        </p:nvSpPr>
        <p:spPr>
          <a:xfrm>
            <a:off x="5334000" y="5465803"/>
            <a:ext cx="3352800" cy="646331"/>
          </a:xfrm>
          <a:prstGeom prst="rect">
            <a:avLst/>
          </a:prstGeom>
          <a:noFill/>
        </p:spPr>
        <p:txBody>
          <a:bodyPr wrap="square" rtlCol="0">
            <a:spAutoFit/>
          </a:bodyPr>
          <a:lstStyle/>
          <a:p>
            <a:r>
              <a:rPr lang="en-US" dirty="0" smtClean="0"/>
              <a:t>Tools, made out of rocks, used by Early Humans</a:t>
            </a:r>
            <a:endParaRPr lang="en-US" dirty="0"/>
          </a:p>
        </p:txBody>
      </p:sp>
    </p:spTree>
    <p:extLst>
      <p:ext uri="{BB962C8B-B14F-4D97-AF65-F5344CB8AC3E}">
        <p14:creationId xmlns:p14="http://schemas.microsoft.com/office/powerpoint/2010/main" val="60983879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Mesopotamian Language</a:t>
            </a:r>
            <a:endParaRPr lang="en-US" dirty="0"/>
          </a:p>
        </p:txBody>
      </p:sp>
      <p:sp>
        <p:nvSpPr>
          <p:cNvPr id="5" name="Content Placeholder 4"/>
          <p:cNvSpPr>
            <a:spLocks noGrp="1"/>
          </p:cNvSpPr>
          <p:nvPr>
            <p:ph sz="half" idx="1"/>
          </p:nvPr>
        </p:nvSpPr>
        <p:spPr>
          <a:xfrm>
            <a:off x="830349" y="1524000"/>
            <a:ext cx="4262860" cy="5138638"/>
          </a:xfrm>
        </p:spPr>
        <p:txBody>
          <a:bodyPr>
            <a:normAutofit/>
          </a:bodyPr>
          <a:lstStyle/>
          <a:p>
            <a:r>
              <a:rPr lang="en-US" dirty="0" smtClean="0"/>
              <a:t>Inventors of writing called Cuneiform</a:t>
            </a:r>
          </a:p>
          <a:p>
            <a:pPr lvl="1"/>
            <a:r>
              <a:rPr lang="en-US" dirty="0"/>
              <a:t>W</a:t>
            </a:r>
            <a:r>
              <a:rPr lang="en-US" dirty="0" smtClean="0"/>
              <a:t>edge </a:t>
            </a:r>
            <a:r>
              <a:rPr lang="en-US" dirty="0"/>
              <a:t>shape marks</a:t>
            </a:r>
          </a:p>
          <a:p>
            <a:pPr lvl="1"/>
            <a:r>
              <a:rPr lang="en-US" dirty="0"/>
              <a:t>Cut into clay with </a:t>
            </a:r>
            <a:r>
              <a:rPr lang="en-US" dirty="0" smtClean="0"/>
              <a:t>reeds</a:t>
            </a:r>
          </a:p>
          <a:p>
            <a:r>
              <a:rPr lang="en-US" dirty="0" smtClean="0"/>
              <a:t>Cuneiform invented for many reasons ex: Epic </a:t>
            </a:r>
            <a:r>
              <a:rPr lang="en-US" dirty="0"/>
              <a:t>of Gilgamesh</a:t>
            </a:r>
            <a:r>
              <a:rPr lang="en-US" dirty="0"/>
              <a:t> </a:t>
            </a:r>
            <a:r>
              <a:rPr lang="en-US" dirty="0" smtClean="0"/>
              <a:t> </a:t>
            </a:r>
          </a:p>
          <a:p>
            <a:r>
              <a:rPr lang="en-US" dirty="0" smtClean="0"/>
              <a:t>Only boys from wealthy families learned </a:t>
            </a:r>
          </a:p>
          <a:p>
            <a:endParaRPr lang="en-US" dirty="0" smtClean="0"/>
          </a:p>
          <a:p>
            <a:endParaRPr lang="en-US" dirty="0"/>
          </a:p>
        </p:txBody>
      </p:sp>
      <p:pic>
        <p:nvPicPr>
          <p:cNvPr id="7" name="Content Placeholder 6" descr="DSC_0696.JPG"/>
          <p:cNvPicPr>
            <a:picLocks noGrp="1" noChangeAspect="1"/>
          </p:cNvPicPr>
          <p:nvPr>
            <p:ph sz="half" idx="2"/>
          </p:nvPr>
        </p:nvPicPr>
        <p:blipFill>
          <a:blip r:embed="rId2">
            <a:extLst>
              <a:ext uri="{28A0092B-C50C-407E-A947-70E740481C1C}">
                <a14:useLocalDpi xmlns:a14="http://schemas.microsoft.com/office/drawing/2010/main" val="0"/>
              </a:ext>
            </a:extLst>
          </a:blip>
          <a:srcRect t="-45177" b="-45177"/>
          <a:stretch>
            <a:fillRect/>
          </a:stretch>
        </p:blipFill>
        <p:spPr>
          <a:xfrm>
            <a:off x="5276088" y="400672"/>
            <a:ext cx="3657600" cy="4663440"/>
          </a:xfrm>
        </p:spPr>
      </p:pic>
      <p:pic>
        <p:nvPicPr>
          <p:cNvPr id="8" name="Picture 7" descr="DSC_069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8540" y="4151430"/>
            <a:ext cx="3805148" cy="2511208"/>
          </a:xfrm>
          <a:prstGeom prst="rect">
            <a:avLst/>
          </a:prstGeom>
        </p:spPr>
      </p:pic>
    </p:spTree>
    <p:extLst>
      <p:ext uri="{BB962C8B-B14F-4D97-AF65-F5344CB8AC3E}">
        <p14:creationId xmlns:p14="http://schemas.microsoft.com/office/powerpoint/2010/main" val="425418360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Mesopotamia: </a:t>
            </a:r>
            <a:r>
              <a:rPr lang="en-US" dirty="0" smtClean="0"/>
              <a:t>Gods</a:t>
            </a:r>
            <a:r>
              <a:rPr lang="en-US" dirty="0"/>
              <a:t> </a:t>
            </a:r>
            <a:r>
              <a:rPr lang="en-US" dirty="0" smtClean="0"/>
              <a:t>and Rulers</a:t>
            </a:r>
            <a:endParaRPr lang="en-US" dirty="0"/>
          </a:p>
        </p:txBody>
      </p:sp>
      <p:sp>
        <p:nvSpPr>
          <p:cNvPr id="3" name="Content Placeholder 2"/>
          <p:cNvSpPr>
            <a:spLocks noGrp="1"/>
          </p:cNvSpPr>
          <p:nvPr>
            <p:ph idx="1"/>
          </p:nvPr>
        </p:nvSpPr>
        <p:spPr/>
        <p:txBody>
          <a:bodyPr/>
          <a:lstStyle/>
          <a:p>
            <a:r>
              <a:rPr lang="en-US" dirty="0" smtClean="0"/>
              <a:t>Believed in many Gods</a:t>
            </a:r>
          </a:p>
          <a:p>
            <a:pPr lvl="1"/>
            <a:r>
              <a:rPr lang="en-US" dirty="0" smtClean="0"/>
              <a:t>Each had power over natural force or human activity</a:t>
            </a:r>
          </a:p>
          <a:p>
            <a:pPr lvl="1"/>
            <a:r>
              <a:rPr lang="en-US" dirty="0" smtClean="0"/>
              <a:t>Tried hard to please the Gods</a:t>
            </a:r>
          </a:p>
          <a:p>
            <a:r>
              <a:rPr lang="en-US" dirty="0" smtClean="0"/>
              <a:t>Each city-state built a ziggurat to their chief God</a:t>
            </a:r>
          </a:p>
          <a:p>
            <a:r>
              <a:rPr lang="en-US" dirty="0" smtClean="0"/>
              <a:t>Priests held a </a:t>
            </a:r>
          </a:p>
          <a:p>
            <a:pPr marL="82296" indent="0">
              <a:buNone/>
            </a:pPr>
            <a:r>
              <a:rPr lang="en-US" dirty="0" smtClean="0"/>
              <a:t>lot of power</a:t>
            </a:r>
            <a:endParaRPr lang="en-US" dirty="0"/>
          </a:p>
        </p:txBody>
      </p:sp>
      <p:pic>
        <p:nvPicPr>
          <p:cNvPr id="4" name="Picture 3" descr="zigmesopo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5242" y="4111898"/>
            <a:ext cx="4308446" cy="2957743"/>
          </a:xfrm>
          <a:prstGeom prst="rect">
            <a:avLst/>
          </a:prstGeom>
        </p:spPr>
      </p:pic>
    </p:spTree>
    <p:extLst>
      <p:ext uri="{BB962C8B-B14F-4D97-AF65-F5344CB8AC3E}">
        <p14:creationId xmlns:p14="http://schemas.microsoft.com/office/powerpoint/2010/main" val="163126202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Hammurabi</a:t>
            </a:r>
            <a:endParaRPr lang="en-US" dirty="0"/>
          </a:p>
        </p:txBody>
      </p:sp>
      <p:pic>
        <p:nvPicPr>
          <p:cNvPr id="4" name="Content Placeholder 3" descr="statue_of_Hammurabi_18th_century_BC.jpg"/>
          <p:cNvPicPr>
            <a:picLocks noGrp="1" noChangeAspect="1"/>
          </p:cNvPicPr>
          <p:nvPr>
            <p:ph idx="1"/>
          </p:nvPr>
        </p:nvPicPr>
        <p:blipFill>
          <a:blip r:embed="rId2">
            <a:extLst>
              <a:ext uri="{28A0092B-C50C-407E-A947-70E740481C1C}">
                <a14:useLocalDpi xmlns:a14="http://schemas.microsoft.com/office/drawing/2010/main" val="0"/>
              </a:ext>
            </a:extLst>
          </a:blip>
          <a:srcRect l="-77491" r="-77491"/>
          <a:stretch>
            <a:fillRect/>
          </a:stretch>
        </p:blipFill>
        <p:spPr>
          <a:xfrm>
            <a:off x="-1266917" y="1417638"/>
            <a:ext cx="8229600" cy="4525963"/>
          </a:xfrm>
        </p:spPr>
      </p:pic>
      <p:pic>
        <p:nvPicPr>
          <p:cNvPr id="5" name="Picture 4" descr="hammurab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0056" y="3866776"/>
            <a:ext cx="3616868" cy="2498927"/>
          </a:xfrm>
          <a:prstGeom prst="rect">
            <a:avLst/>
          </a:prstGeom>
        </p:spPr>
      </p:pic>
      <p:pic>
        <p:nvPicPr>
          <p:cNvPr id="6" name="Picture 5" descr="Hammura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9206" y="223778"/>
            <a:ext cx="2386043" cy="3369723"/>
          </a:xfrm>
          <a:prstGeom prst="rect">
            <a:avLst/>
          </a:prstGeom>
        </p:spPr>
      </p:pic>
    </p:spTree>
    <p:extLst>
      <p:ext uri="{BB962C8B-B14F-4D97-AF65-F5344CB8AC3E}">
        <p14:creationId xmlns:p14="http://schemas.microsoft.com/office/powerpoint/2010/main" val="316900731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Hammurabi’s Empire</a:t>
            </a:r>
            <a:endParaRPr lang="en-US" dirty="0"/>
          </a:p>
        </p:txBody>
      </p:sp>
      <p:pic>
        <p:nvPicPr>
          <p:cNvPr id="4" name="Content Placeholder 3" descr="00px-Hammurabi_ps_27s_Babylonia_1.png"/>
          <p:cNvPicPr>
            <a:picLocks noGrp="1" noChangeAspect="1"/>
          </p:cNvPicPr>
          <p:nvPr>
            <p:ph idx="1"/>
          </p:nvPr>
        </p:nvPicPr>
        <p:blipFill>
          <a:blip r:embed="rId2">
            <a:extLst>
              <a:ext uri="{28A0092B-C50C-407E-A947-70E740481C1C}">
                <a14:useLocalDpi xmlns:a14="http://schemas.microsoft.com/office/drawing/2010/main" val="0"/>
              </a:ext>
            </a:extLst>
          </a:blip>
          <a:srcRect l="-18463" r="-18463"/>
          <a:stretch>
            <a:fillRect/>
          </a:stretch>
        </p:blipFill>
        <p:spPr/>
      </p:pic>
    </p:spTree>
    <p:extLst>
      <p:ext uri="{BB962C8B-B14F-4D97-AF65-F5344CB8AC3E}">
        <p14:creationId xmlns:p14="http://schemas.microsoft.com/office/powerpoint/2010/main" val="272504203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Hammurabi’s Code</a:t>
            </a:r>
            <a:endParaRPr lang="en-US" dirty="0"/>
          </a:p>
        </p:txBody>
      </p:sp>
      <p:pic>
        <p:nvPicPr>
          <p:cNvPr id="4" name="Content Placeholder 3" descr="hammurabi_code.jpg"/>
          <p:cNvPicPr>
            <a:picLocks noGrp="1" noChangeAspect="1"/>
          </p:cNvPicPr>
          <p:nvPr>
            <p:ph idx="1"/>
          </p:nvPr>
        </p:nvPicPr>
        <p:blipFill>
          <a:blip r:embed="rId2">
            <a:extLst>
              <a:ext uri="{28A0092B-C50C-407E-A947-70E740481C1C}">
                <a14:useLocalDpi xmlns:a14="http://schemas.microsoft.com/office/drawing/2010/main" val="0"/>
              </a:ext>
            </a:extLst>
          </a:blip>
          <a:srcRect l="-102799" r="-102799"/>
          <a:stretch>
            <a:fillRect/>
          </a:stretch>
        </p:blipFill>
        <p:spPr>
          <a:xfrm>
            <a:off x="-2397229" y="860437"/>
            <a:ext cx="10231479" cy="5997563"/>
          </a:xfrm>
        </p:spPr>
      </p:pic>
      <p:pic>
        <p:nvPicPr>
          <p:cNvPr id="5" name="Picture 4" descr="451px-Prologue_Hammurabi_Code_Louvre_AO102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6535" y="1417638"/>
            <a:ext cx="3712232" cy="4930437"/>
          </a:xfrm>
          <a:prstGeom prst="rect">
            <a:avLst/>
          </a:prstGeom>
        </p:spPr>
      </p:pic>
    </p:spTree>
    <p:extLst>
      <p:ext uri="{BB962C8B-B14F-4D97-AF65-F5344CB8AC3E}">
        <p14:creationId xmlns:p14="http://schemas.microsoft.com/office/powerpoint/2010/main" val="408796517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The First Empires</a:t>
            </a:r>
            <a:endParaRPr lang="en-US" dirty="0"/>
          </a:p>
        </p:txBody>
      </p:sp>
      <p:pic>
        <p:nvPicPr>
          <p:cNvPr id="9" name="Content Placeholder 8" descr="DSC_0697.JPG"/>
          <p:cNvPicPr>
            <a:picLocks noGrp="1" noChangeAspect="1"/>
          </p:cNvPicPr>
          <p:nvPr>
            <p:ph idx="1"/>
          </p:nvPr>
        </p:nvPicPr>
        <p:blipFill>
          <a:blip r:embed="rId2">
            <a:extLst>
              <a:ext uri="{28A0092B-C50C-407E-A947-70E740481C1C}">
                <a14:useLocalDpi xmlns:a14="http://schemas.microsoft.com/office/drawing/2010/main" val="0"/>
              </a:ext>
            </a:extLst>
          </a:blip>
          <a:srcRect t="5105" b="5105"/>
          <a:stretch>
            <a:fillRect/>
          </a:stretch>
        </p:blipFill>
        <p:spPr>
          <a:xfrm rot="21377026">
            <a:off x="4539588" y="3435104"/>
            <a:ext cx="4394099" cy="2813295"/>
          </a:xfrm>
        </p:spPr>
      </p:pic>
      <p:pic>
        <p:nvPicPr>
          <p:cNvPr id="10" name="Content Placeholder 6" descr="Untitled.png"/>
          <p:cNvPicPr>
            <a:picLocks noGrp="1" noChangeAspect="1"/>
          </p:cNvPicPr>
          <p:nvPr/>
        </p:nvPicPr>
        <p:blipFill>
          <a:blip r:embed="rId3">
            <a:extLst>
              <a:ext uri="{28A0092B-C50C-407E-A947-70E740481C1C}">
                <a14:useLocalDpi xmlns:a14="http://schemas.microsoft.com/office/drawing/2010/main" val="0"/>
              </a:ext>
            </a:extLst>
          </a:blip>
          <a:srcRect l="-12807" r="-12807"/>
          <a:stretch>
            <a:fillRect/>
          </a:stretch>
        </p:blipFill>
        <p:spPr>
          <a:xfrm rot="1027284">
            <a:off x="-636127" y="653817"/>
            <a:ext cx="7687097" cy="4227607"/>
          </a:xfrm>
          <a:prstGeom prst="rect">
            <a:avLst/>
          </a:prstGeom>
        </p:spPr>
      </p:pic>
    </p:spTree>
    <p:extLst>
      <p:ext uri="{BB962C8B-B14F-4D97-AF65-F5344CB8AC3E}">
        <p14:creationId xmlns:p14="http://schemas.microsoft.com/office/powerpoint/2010/main" val="80043125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81000" y="228600"/>
            <a:ext cx="7772400" cy="1143000"/>
          </a:xfrm>
        </p:spPr>
        <p:txBody>
          <a:bodyPr/>
          <a:lstStyle/>
          <a:p>
            <a:r>
              <a:rPr lang="en-US" dirty="0" smtClean="0"/>
              <a:t>	The </a:t>
            </a:r>
            <a:r>
              <a:rPr lang="en-US" dirty="0"/>
              <a:t>Assyrians - New Empire</a:t>
            </a:r>
          </a:p>
        </p:txBody>
      </p:sp>
      <p:sp>
        <p:nvSpPr>
          <p:cNvPr id="3075" name="Rectangle 3"/>
          <p:cNvSpPr>
            <a:spLocks noGrp="1" noChangeArrowheads="1"/>
          </p:cNvSpPr>
          <p:nvPr>
            <p:ph idx="1"/>
          </p:nvPr>
        </p:nvSpPr>
        <p:spPr>
          <a:xfrm>
            <a:off x="1143000" y="1143000"/>
            <a:ext cx="7772400" cy="4114800"/>
          </a:xfrm>
        </p:spPr>
        <p:txBody>
          <a:bodyPr/>
          <a:lstStyle/>
          <a:p>
            <a:r>
              <a:rPr lang="en-US" dirty="0"/>
              <a:t>1,000 years after Hammurabi</a:t>
            </a:r>
          </a:p>
          <a:p>
            <a:r>
              <a:rPr lang="en-US" dirty="0"/>
              <a:t>Assyrians from north took over Mesopotamia</a:t>
            </a:r>
          </a:p>
          <a:p>
            <a:pPr lvl="1">
              <a:buFontTx/>
              <a:buNone/>
            </a:pPr>
            <a:endParaRPr lang="en-US" dirty="0"/>
          </a:p>
          <a:p>
            <a:endParaRPr lang="en-US" dirty="0"/>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971800"/>
            <a:ext cx="53340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2992438"/>
            <a:ext cx="5410200" cy="386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1670872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t>Assyria - Army</a:t>
            </a:r>
          </a:p>
        </p:txBody>
      </p:sp>
      <p:sp>
        <p:nvSpPr>
          <p:cNvPr id="5123" name="Rectangle 3"/>
          <p:cNvSpPr>
            <a:spLocks noGrp="1" noChangeArrowheads="1"/>
          </p:cNvSpPr>
          <p:nvPr>
            <p:ph idx="1"/>
          </p:nvPr>
        </p:nvSpPr>
        <p:spPr>
          <a:xfrm>
            <a:off x="5486400" y="1752600"/>
            <a:ext cx="3962400" cy="4267200"/>
          </a:xfrm>
        </p:spPr>
        <p:txBody>
          <a:bodyPr/>
          <a:lstStyle/>
          <a:p>
            <a:r>
              <a:rPr lang="en-US" sz="2800"/>
              <a:t>Used army to expand land</a:t>
            </a:r>
          </a:p>
          <a:p>
            <a:pPr lvl="1"/>
            <a:r>
              <a:rPr lang="en-US" sz="2400"/>
              <a:t>Organized army</a:t>
            </a:r>
          </a:p>
          <a:p>
            <a:pPr lvl="1"/>
            <a:r>
              <a:rPr lang="en-US" sz="2400"/>
              <a:t>Iron weapons</a:t>
            </a:r>
          </a:p>
          <a:p>
            <a:pPr lvl="1"/>
            <a:r>
              <a:rPr lang="en-US" sz="2400"/>
              <a:t>Tunneled under or climbed over walls</a:t>
            </a:r>
          </a:p>
          <a:p>
            <a:pPr lvl="1"/>
            <a:r>
              <a:rPr lang="en-US" sz="2400"/>
              <a:t>Set fire to buildings</a:t>
            </a:r>
          </a:p>
          <a:p>
            <a:pPr lvl="1"/>
            <a:r>
              <a:rPr lang="en-US" sz="2400"/>
              <a:t>Forced high taxes </a:t>
            </a:r>
          </a:p>
          <a:p>
            <a:pPr lvl="1"/>
            <a:endParaRPr lang="en-US" sz="2400"/>
          </a:p>
        </p:txBody>
      </p:sp>
      <p:pic>
        <p:nvPicPr>
          <p:cNvPr id="5124" name="Picture 4" descr="IMG_216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5791200" cy="3336925"/>
          </a:xfrm>
          <a:prstGeom prst="rect">
            <a:avLst/>
          </a:prstGeom>
          <a:noFill/>
          <a:extLst>
            <a:ext uri="{909E8E84-426E-40dd-AFC4-6F175D3DCCD1}">
              <a14:hiddenFill xmlns:a14="http://schemas.microsoft.com/office/drawing/2010/main">
                <a:solidFill>
                  <a:srgbClr val="FFFFFF"/>
                </a:solidFill>
              </a14:hiddenFill>
            </a:ext>
          </a:extLst>
        </p:spPr>
      </p:pic>
      <p:sp>
        <p:nvSpPr>
          <p:cNvPr id="5125" name="Text Box 5"/>
          <p:cNvSpPr txBox="1">
            <a:spLocks noChangeArrowheads="1"/>
          </p:cNvSpPr>
          <p:nvPr/>
        </p:nvSpPr>
        <p:spPr bwMode="auto">
          <a:xfrm>
            <a:off x="1047750" y="1752600"/>
            <a:ext cx="4438650" cy="94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buFontTx/>
              <a:buChar char="•"/>
            </a:pPr>
            <a:r>
              <a:rPr lang="en-US" sz="2800" dirty="0"/>
              <a:t> Assyria had a large army </a:t>
            </a:r>
          </a:p>
          <a:p>
            <a:r>
              <a:rPr lang="en-US" sz="2800" dirty="0"/>
              <a:t>  defend its land</a:t>
            </a:r>
            <a:endParaRPr lang="en-US" dirty="0"/>
          </a:p>
        </p:txBody>
      </p:sp>
    </p:spTree>
    <p:extLst>
      <p:ext uri="{BB962C8B-B14F-4D97-AF65-F5344CB8AC3E}">
        <p14:creationId xmlns:p14="http://schemas.microsoft.com/office/powerpoint/2010/main" val="201918037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t>Assyrian - Government</a:t>
            </a:r>
          </a:p>
        </p:txBody>
      </p:sp>
      <p:sp>
        <p:nvSpPr>
          <p:cNvPr id="6147" name="Rectangle 3"/>
          <p:cNvSpPr>
            <a:spLocks noGrp="1" noChangeArrowheads="1"/>
          </p:cNvSpPr>
          <p:nvPr>
            <p:ph idx="1"/>
          </p:nvPr>
        </p:nvSpPr>
        <p:spPr>
          <a:xfrm>
            <a:off x="1127760" y="1447800"/>
            <a:ext cx="7498080" cy="4800600"/>
          </a:xfrm>
        </p:spPr>
        <p:txBody>
          <a:bodyPr/>
          <a:lstStyle/>
          <a:p>
            <a:r>
              <a:rPr lang="en-US" dirty="0"/>
              <a:t>Strong government</a:t>
            </a:r>
          </a:p>
          <a:p>
            <a:pPr lvl="1"/>
            <a:r>
              <a:rPr lang="en-US" dirty="0"/>
              <a:t>Divided empire into provinces</a:t>
            </a:r>
          </a:p>
          <a:p>
            <a:pPr lvl="1"/>
            <a:r>
              <a:rPr lang="en-US" dirty="0"/>
              <a:t>Officials ruled provinces</a:t>
            </a:r>
          </a:p>
          <a:p>
            <a:pPr lvl="2"/>
            <a:r>
              <a:rPr lang="en-US" dirty="0"/>
              <a:t>Collected taxes</a:t>
            </a:r>
          </a:p>
          <a:p>
            <a:pPr lvl="2"/>
            <a:r>
              <a:rPr lang="en-US" dirty="0"/>
              <a:t>Enforced laws</a:t>
            </a:r>
          </a:p>
          <a:p>
            <a:pPr lvl="1"/>
            <a:r>
              <a:rPr lang="en-US" dirty="0"/>
              <a:t>Set up road system</a:t>
            </a:r>
          </a:p>
          <a:p>
            <a:pPr lvl="2"/>
            <a:r>
              <a:rPr lang="en-US" dirty="0"/>
              <a:t>Connected empire</a:t>
            </a:r>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3733800"/>
            <a:ext cx="36576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5167644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t>Assyrian - Life</a:t>
            </a:r>
          </a:p>
        </p:txBody>
      </p:sp>
      <p:sp>
        <p:nvSpPr>
          <p:cNvPr id="7171" name="Rectangle 3"/>
          <p:cNvSpPr>
            <a:spLocks noGrp="1" noChangeArrowheads="1"/>
          </p:cNvSpPr>
          <p:nvPr>
            <p:ph idx="1"/>
          </p:nvPr>
        </p:nvSpPr>
        <p:spPr>
          <a:xfrm>
            <a:off x="798446" y="1703307"/>
            <a:ext cx="4343400" cy="3352800"/>
          </a:xfrm>
        </p:spPr>
        <p:txBody>
          <a:bodyPr/>
          <a:lstStyle/>
          <a:p>
            <a:r>
              <a:rPr lang="en-US" sz="2800" dirty="0"/>
              <a:t>Similar to that of other Mesopotamians</a:t>
            </a:r>
          </a:p>
          <a:p>
            <a:pPr lvl="1"/>
            <a:r>
              <a:rPr lang="en-US" sz="2400" dirty="0"/>
              <a:t>Writing style</a:t>
            </a:r>
          </a:p>
          <a:p>
            <a:pPr lvl="1"/>
            <a:r>
              <a:rPr lang="en-US" sz="2400" dirty="0"/>
              <a:t>Gods</a:t>
            </a:r>
          </a:p>
          <a:p>
            <a:pPr lvl="1"/>
            <a:r>
              <a:rPr lang="en-US" sz="2400" dirty="0"/>
              <a:t>Laws, brutal punishment</a:t>
            </a:r>
          </a:p>
          <a:p>
            <a:pPr lvl="1"/>
            <a:endParaRPr lang="en-US" sz="2400" dirty="0"/>
          </a:p>
          <a:p>
            <a:endParaRPr lang="en-US" sz="2800" dirty="0"/>
          </a:p>
        </p:txBody>
      </p:sp>
      <p:sp>
        <p:nvSpPr>
          <p:cNvPr id="7172" name="Text Box 4"/>
          <p:cNvSpPr txBox="1">
            <a:spLocks noChangeArrowheads="1"/>
          </p:cNvSpPr>
          <p:nvPr/>
        </p:nvSpPr>
        <p:spPr bwMode="auto">
          <a:xfrm>
            <a:off x="4734813" y="1752600"/>
            <a:ext cx="4572000" cy="2709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buFontTx/>
              <a:buChar char="•"/>
            </a:pPr>
            <a:r>
              <a:rPr lang="en-US" sz="2800" dirty="0"/>
              <a:t> Large elaborate buildings</a:t>
            </a:r>
          </a:p>
          <a:p>
            <a:pPr lvl="1" eaLnBrk="1" hangingPunct="1">
              <a:spcBef>
                <a:spcPct val="20000"/>
              </a:spcBef>
              <a:buFontTx/>
              <a:buChar char="–"/>
            </a:pPr>
            <a:r>
              <a:rPr lang="en-US" dirty="0"/>
              <a:t> Temples</a:t>
            </a:r>
          </a:p>
          <a:p>
            <a:pPr lvl="1" eaLnBrk="1" hangingPunct="1">
              <a:spcBef>
                <a:spcPct val="20000"/>
              </a:spcBef>
              <a:buFontTx/>
              <a:buChar char="–"/>
            </a:pPr>
            <a:r>
              <a:rPr lang="en-US" dirty="0"/>
              <a:t> Palaces</a:t>
            </a:r>
          </a:p>
          <a:p>
            <a:pPr lvl="1" eaLnBrk="1" hangingPunct="1">
              <a:spcBef>
                <a:spcPct val="20000"/>
              </a:spcBef>
              <a:buFontTx/>
              <a:buChar char="–"/>
            </a:pPr>
            <a:r>
              <a:rPr lang="en-US" dirty="0"/>
              <a:t> Library</a:t>
            </a:r>
          </a:p>
          <a:p>
            <a:pPr lvl="2" eaLnBrk="1" hangingPunct="1">
              <a:spcBef>
                <a:spcPct val="20000"/>
              </a:spcBef>
              <a:buFont typeface="Times" charset="0"/>
              <a:buChar char="•"/>
            </a:pPr>
            <a:r>
              <a:rPr lang="en-US" dirty="0"/>
              <a:t> First Library</a:t>
            </a:r>
          </a:p>
          <a:p>
            <a:pPr lvl="2" eaLnBrk="1" hangingPunct="1">
              <a:spcBef>
                <a:spcPct val="20000"/>
              </a:spcBef>
              <a:buFont typeface="Times" charset="0"/>
              <a:buChar char="•"/>
            </a:pPr>
            <a:r>
              <a:rPr lang="en-US" dirty="0"/>
              <a:t>25,000 tablets</a:t>
            </a:r>
          </a:p>
        </p:txBody>
      </p:sp>
      <p:sp>
        <p:nvSpPr>
          <p:cNvPr id="7173" name="Text Box 5"/>
          <p:cNvSpPr txBox="1">
            <a:spLocks noChangeArrowheads="1"/>
          </p:cNvSpPr>
          <p:nvPr/>
        </p:nvSpPr>
        <p:spPr bwMode="auto">
          <a:xfrm>
            <a:off x="304800" y="5029200"/>
            <a:ext cx="8610600"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t>Assyria</a:t>
            </a:r>
            <a:r>
              <a:rPr lang="ja-JP" altLang="en-US"/>
              <a:t>’</a:t>
            </a:r>
            <a:r>
              <a:rPr lang="en-US"/>
              <a:t>s cruel treatment of others eventually turned on itself and as the empire fought over picking a new king a group of people, called the Chaldeans, rebelled and took over the city of Nineveh in 612 B.C.E. and the empire soon fell apart!</a:t>
            </a:r>
          </a:p>
        </p:txBody>
      </p:sp>
    </p:spTree>
    <p:extLst>
      <p:ext uri="{BB962C8B-B14F-4D97-AF65-F5344CB8AC3E}">
        <p14:creationId xmlns:p14="http://schemas.microsoft.com/office/powerpoint/2010/main" val="248664885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Paleolithic Age</a:t>
            </a:r>
            <a:endParaRPr lang="en-US" dirty="0"/>
          </a:p>
        </p:txBody>
      </p:sp>
      <p:sp>
        <p:nvSpPr>
          <p:cNvPr id="5" name="Vertical Text Placeholder 4"/>
          <p:cNvSpPr>
            <a:spLocks noGrp="1"/>
          </p:cNvSpPr>
          <p:nvPr>
            <p:ph idx="1"/>
          </p:nvPr>
        </p:nvSpPr>
        <p:spPr/>
        <p:txBody>
          <a:bodyPr/>
          <a:lstStyle/>
          <a:p>
            <a:r>
              <a:rPr lang="en-US" dirty="0" smtClean="0"/>
              <a:t>Environment: </a:t>
            </a:r>
          </a:p>
          <a:p>
            <a:pPr lvl="1"/>
            <a:r>
              <a:rPr lang="en-US" sz="2000" dirty="0" smtClean="0"/>
              <a:t>During the early human age, humans had to adapt to whatever environment they were surrounded by.</a:t>
            </a:r>
          </a:p>
          <a:p>
            <a:pPr lvl="1"/>
            <a:r>
              <a:rPr lang="en-US" sz="2000" dirty="0" smtClean="0"/>
              <a:t>Tools, clothing, food, shelter were all made from items found in the surrounding areas</a:t>
            </a:r>
          </a:p>
          <a:p>
            <a:pPr lvl="1"/>
            <a:r>
              <a:rPr lang="en-US" sz="2000" dirty="0" smtClean="0"/>
              <a:t>In cold areas, fur coats were made from wild animals to keep warm</a:t>
            </a:r>
          </a:p>
          <a:p>
            <a:pPr lvl="1"/>
            <a:r>
              <a:rPr lang="en-US" sz="2000" dirty="0" smtClean="0"/>
              <a:t>Most tribes were nomadic</a:t>
            </a:r>
          </a:p>
          <a:p>
            <a:pPr lvl="1"/>
            <a:r>
              <a:rPr lang="en-US" sz="2000" dirty="0" smtClean="0"/>
              <a:t>Would have to travel where the food was</a:t>
            </a:r>
          </a:p>
          <a:p>
            <a:pPr lvl="1"/>
            <a:r>
              <a:rPr lang="en-US" sz="2000" dirty="0" smtClean="0"/>
              <a:t>After generations of nomads, the humans were able to distinguish what animals, berries, and roots were okay to eat</a:t>
            </a:r>
          </a:p>
          <a:p>
            <a:pPr lvl="1"/>
            <a:r>
              <a:rPr lang="en-US" sz="2000" dirty="0" smtClean="0"/>
              <a:t>They were also able to make clothes and shelter from the trees, rocks and mud from surrounding materials</a:t>
            </a:r>
          </a:p>
          <a:p>
            <a:pPr lvl="1"/>
            <a:endParaRPr lang="en-US" dirty="0"/>
          </a:p>
        </p:txBody>
      </p:sp>
    </p:spTree>
    <p:extLst>
      <p:ext uri="{BB962C8B-B14F-4D97-AF65-F5344CB8AC3E}">
        <p14:creationId xmlns:p14="http://schemas.microsoft.com/office/powerpoint/2010/main" val="78017045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Chaldean Empire</a:t>
            </a:r>
            <a:endParaRPr lang="en-US" dirty="0"/>
          </a:p>
        </p:txBody>
      </p:sp>
      <p:pic>
        <p:nvPicPr>
          <p:cNvPr id="5" name="Content Placeholder 4" descr="evt110106140300812.jpg"/>
          <p:cNvPicPr>
            <a:picLocks noGrp="1" noChangeAspect="1"/>
          </p:cNvPicPr>
          <p:nvPr>
            <p:ph idx="1"/>
          </p:nvPr>
        </p:nvPicPr>
        <p:blipFill>
          <a:blip r:embed="rId2">
            <a:extLst>
              <a:ext uri="{28A0092B-C50C-407E-A947-70E740481C1C}">
                <a14:useLocalDpi xmlns:a14="http://schemas.microsoft.com/office/drawing/2010/main" val="0"/>
              </a:ext>
            </a:extLst>
          </a:blip>
          <a:srcRect t="867" b="867"/>
          <a:stretch>
            <a:fillRect/>
          </a:stretch>
        </p:blipFill>
        <p:spPr>
          <a:xfrm>
            <a:off x="1842641" y="1546612"/>
            <a:ext cx="6352054" cy="4066864"/>
          </a:xfrm>
        </p:spPr>
      </p:pic>
    </p:spTree>
    <p:extLst>
      <p:ext uri="{BB962C8B-B14F-4D97-AF65-F5344CB8AC3E}">
        <p14:creationId xmlns:p14="http://schemas.microsoft.com/office/powerpoint/2010/main" val="61838540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City of Babylon</a:t>
            </a:r>
            <a:endParaRPr lang="en-US" dirty="0"/>
          </a:p>
        </p:txBody>
      </p:sp>
      <p:sp>
        <p:nvSpPr>
          <p:cNvPr id="4" name="Content Placeholder 3"/>
          <p:cNvSpPr>
            <a:spLocks noGrp="1"/>
          </p:cNvSpPr>
          <p:nvPr>
            <p:ph sz="half" idx="1"/>
          </p:nvPr>
        </p:nvSpPr>
        <p:spPr>
          <a:xfrm>
            <a:off x="765222" y="1524000"/>
            <a:ext cx="4327987" cy="4663440"/>
          </a:xfrm>
        </p:spPr>
        <p:txBody>
          <a:bodyPr/>
          <a:lstStyle/>
          <a:p>
            <a:r>
              <a:rPr lang="en-US" dirty="0"/>
              <a:t>King Nebuchadnezzar </a:t>
            </a:r>
            <a:r>
              <a:rPr lang="en-US" dirty="0" smtClean="0"/>
              <a:t>instructed the rebuilding of Babylon</a:t>
            </a:r>
          </a:p>
          <a:p>
            <a:r>
              <a:rPr lang="en-US" dirty="0" smtClean="0"/>
              <a:t>Became the largest and richest city</a:t>
            </a:r>
          </a:p>
          <a:p>
            <a:r>
              <a:rPr lang="en-US" dirty="0" smtClean="0"/>
              <a:t>City filled with palaces and temples</a:t>
            </a:r>
          </a:p>
          <a:p>
            <a:r>
              <a:rPr lang="en-US" dirty="0" smtClean="0"/>
              <a:t>The </a:t>
            </a:r>
            <a:r>
              <a:rPr lang="en-US" dirty="0"/>
              <a:t>H</a:t>
            </a:r>
            <a:r>
              <a:rPr lang="en-US" dirty="0" smtClean="0"/>
              <a:t>anging Gardens was built for the king’s wife</a:t>
            </a:r>
            <a:endParaRPr lang="en-US" dirty="0"/>
          </a:p>
        </p:txBody>
      </p:sp>
      <p:pic>
        <p:nvPicPr>
          <p:cNvPr id="6" name="Content Placeholder 5" descr="DSC_0697.JPG"/>
          <p:cNvPicPr>
            <a:picLocks noGrp="1" noChangeAspect="1"/>
          </p:cNvPicPr>
          <p:nvPr>
            <p:ph sz="half" idx="2"/>
          </p:nvPr>
        </p:nvPicPr>
        <p:blipFill>
          <a:blip r:embed="rId2">
            <a:extLst>
              <a:ext uri="{28A0092B-C50C-407E-A947-70E740481C1C}">
                <a14:useLocalDpi xmlns:a14="http://schemas.microsoft.com/office/drawing/2010/main" val="0"/>
              </a:ext>
            </a:extLst>
          </a:blip>
          <a:srcRect t="-39421" b="-39421"/>
          <a:stretch>
            <a:fillRect/>
          </a:stretch>
        </p:blipFill>
        <p:spPr>
          <a:xfrm rot="1426830">
            <a:off x="5276088" y="2582207"/>
            <a:ext cx="3657600" cy="4663440"/>
          </a:xfrm>
        </p:spPr>
      </p:pic>
      <p:pic>
        <p:nvPicPr>
          <p:cNvPr id="7" name="Picture 6" descr="DSC_069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92985">
            <a:off x="5441790" y="1530901"/>
            <a:ext cx="3867912" cy="2124847"/>
          </a:xfrm>
          <a:prstGeom prst="rect">
            <a:avLst/>
          </a:prstGeom>
        </p:spPr>
      </p:pic>
      <p:sp>
        <p:nvSpPr>
          <p:cNvPr id="8" name="TextBox 7"/>
          <p:cNvSpPr txBox="1"/>
          <p:nvPr/>
        </p:nvSpPr>
        <p:spPr>
          <a:xfrm>
            <a:off x="2602165" y="6414368"/>
            <a:ext cx="4982085" cy="369332"/>
          </a:xfrm>
          <a:prstGeom prst="rect">
            <a:avLst/>
          </a:prstGeom>
          <a:noFill/>
        </p:spPr>
        <p:txBody>
          <a:bodyPr wrap="square" rtlCol="0">
            <a:spAutoFit/>
          </a:bodyPr>
          <a:lstStyle/>
          <a:p>
            <a:r>
              <a:rPr lang="en-US" dirty="0" smtClean="0"/>
              <a:t>Above: Ishtar Gate 		Below: Hanging Gardens</a:t>
            </a:r>
            <a:endParaRPr lang="en-US" dirty="0"/>
          </a:p>
        </p:txBody>
      </p:sp>
    </p:spTree>
    <p:extLst>
      <p:ext uri="{BB962C8B-B14F-4D97-AF65-F5344CB8AC3E}">
        <p14:creationId xmlns:p14="http://schemas.microsoft.com/office/powerpoint/2010/main" val="154666308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Chaldean Empire</a:t>
            </a:r>
          </a:p>
        </p:txBody>
      </p:sp>
      <p:sp>
        <p:nvSpPr>
          <p:cNvPr id="3" name="Content Placeholder 2"/>
          <p:cNvSpPr>
            <a:spLocks noGrp="1"/>
          </p:cNvSpPr>
          <p:nvPr>
            <p:ph idx="1"/>
          </p:nvPr>
        </p:nvSpPr>
        <p:spPr/>
        <p:txBody>
          <a:bodyPr>
            <a:normAutofit lnSpcReduction="10000"/>
          </a:bodyPr>
          <a:lstStyle/>
          <a:p>
            <a:r>
              <a:rPr lang="en-US" dirty="0" smtClean="0"/>
              <a:t>Trade</a:t>
            </a:r>
          </a:p>
          <a:p>
            <a:pPr lvl="1"/>
            <a:r>
              <a:rPr lang="en-US" dirty="0" smtClean="0"/>
              <a:t>Artisans traded their goods to passing caravans</a:t>
            </a:r>
          </a:p>
          <a:p>
            <a:pPr lvl="1"/>
            <a:r>
              <a:rPr lang="en-US" dirty="0" smtClean="0"/>
              <a:t>The city became very rich because of the location</a:t>
            </a:r>
          </a:p>
          <a:p>
            <a:r>
              <a:rPr lang="en-US" dirty="0" smtClean="0"/>
              <a:t>A </a:t>
            </a:r>
            <a:r>
              <a:rPr lang="en-US" dirty="0"/>
              <a:t>C</a:t>
            </a:r>
            <a:r>
              <a:rPr lang="en-US" dirty="0" smtClean="0"/>
              <a:t>enter of Science</a:t>
            </a:r>
          </a:p>
          <a:p>
            <a:pPr lvl="1"/>
            <a:r>
              <a:rPr lang="en-US" dirty="0" smtClean="0"/>
              <a:t>Change in the sky revealed Gods plan</a:t>
            </a:r>
          </a:p>
          <a:p>
            <a:pPr lvl="1"/>
            <a:r>
              <a:rPr lang="en-US" dirty="0" smtClean="0"/>
              <a:t>Mapped stars, planets, and moon phases</a:t>
            </a:r>
          </a:p>
          <a:p>
            <a:pPr lvl="1"/>
            <a:r>
              <a:rPr lang="en-US" dirty="0" smtClean="0"/>
              <a:t>Created the first sundial</a:t>
            </a:r>
          </a:p>
          <a:p>
            <a:pPr lvl="1"/>
            <a:r>
              <a:rPr lang="en-US" dirty="0" smtClean="0"/>
              <a:t>Had the first seven-day week </a:t>
            </a:r>
          </a:p>
          <a:p>
            <a:pPr lvl="1"/>
            <a:endParaRPr lang="en-US" dirty="0" smtClean="0"/>
          </a:p>
          <a:p>
            <a:pPr lvl="1"/>
            <a:endParaRPr lang="en-US" dirty="0" smtClean="0"/>
          </a:p>
          <a:p>
            <a:endParaRPr lang="en-US" dirty="0"/>
          </a:p>
        </p:txBody>
      </p:sp>
      <p:pic>
        <p:nvPicPr>
          <p:cNvPr id="4" name="Picture 3" descr="caravan_298_18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545" y="-153794"/>
            <a:ext cx="2564502" cy="1617874"/>
          </a:xfrm>
          <a:prstGeom prst="rect">
            <a:avLst/>
          </a:prstGeom>
        </p:spPr>
      </p:pic>
    </p:spTree>
    <p:extLst>
      <p:ext uri="{BB962C8B-B14F-4D97-AF65-F5344CB8AC3E}">
        <p14:creationId xmlns:p14="http://schemas.microsoft.com/office/powerpoint/2010/main" val="279047569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Fall of the </a:t>
            </a:r>
            <a:r>
              <a:rPr lang="en-US" dirty="0" smtClean="0"/>
              <a:t>Empire</a:t>
            </a:r>
            <a:endParaRPr lang="en-US" dirty="0"/>
          </a:p>
        </p:txBody>
      </p:sp>
      <p:sp>
        <p:nvSpPr>
          <p:cNvPr id="3" name="Content Placeholder 2"/>
          <p:cNvSpPr>
            <a:spLocks noGrp="1"/>
          </p:cNvSpPr>
          <p:nvPr>
            <p:ph idx="1"/>
          </p:nvPr>
        </p:nvSpPr>
        <p:spPr>
          <a:xfrm>
            <a:off x="1435608" y="1219878"/>
            <a:ext cx="7498080" cy="2833872"/>
          </a:xfrm>
        </p:spPr>
        <p:txBody>
          <a:bodyPr/>
          <a:lstStyle/>
          <a:p>
            <a:r>
              <a:rPr lang="en-US" dirty="0" smtClean="0"/>
              <a:t>Loss of power </a:t>
            </a:r>
          </a:p>
          <a:p>
            <a:r>
              <a:rPr lang="en-US" dirty="0" smtClean="0"/>
              <a:t>Unable to control people they conquered</a:t>
            </a:r>
          </a:p>
          <a:p>
            <a:r>
              <a:rPr lang="en-US" dirty="0" smtClean="0"/>
              <a:t>In 539 B.C.E. Persians Captured Babylon</a:t>
            </a:r>
          </a:p>
          <a:p>
            <a:r>
              <a:rPr lang="en-US" dirty="0" smtClean="0"/>
              <a:t>Mesopotamia became part of the Persian Empire</a:t>
            </a:r>
            <a:endParaRPr lang="en-US" dirty="0"/>
          </a:p>
        </p:txBody>
      </p:sp>
      <p:pic>
        <p:nvPicPr>
          <p:cNvPr id="4" name="Picture 3" descr="persian-empire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9988" y="3678063"/>
            <a:ext cx="5473700" cy="3619500"/>
          </a:xfrm>
          <a:prstGeom prst="rect">
            <a:avLst/>
          </a:prstGeom>
        </p:spPr>
      </p:pic>
    </p:spTree>
    <p:extLst>
      <p:ext uri="{BB962C8B-B14F-4D97-AF65-F5344CB8AC3E}">
        <p14:creationId xmlns:p14="http://schemas.microsoft.com/office/powerpoint/2010/main" val="383163697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Hunter- Gatherers and Tools</a:t>
            </a:r>
            <a:endParaRPr lang="en-US" dirty="0"/>
          </a:p>
        </p:txBody>
      </p:sp>
      <p:pic>
        <p:nvPicPr>
          <p:cNvPr id="7" name="Content Placeholder 6" descr="upper-paleolithic-blades-middle-plaeolithic-flakes.jpg"/>
          <p:cNvPicPr>
            <a:picLocks noGrp="1" noChangeAspect="1"/>
          </p:cNvPicPr>
          <p:nvPr>
            <p:ph idx="1"/>
          </p:nvPr>
        </p:nvPicPr>
        <p:blipFill>
          <a:blip r:embed="rId2">
            <a:extLst>
              <a:ext uri="{28A0092B-C50C-407E-A947-70E740481C1C}">
                <a14:useLocalDpi xmlns:a14="http://schemas.microsoft.com/office/drawing/2010/main" val="0"/>
              </a:ext>
            </a:extLst>
          </a:blip>
          <a:srcRect l="-17552" r="-17552"/>
          <a:stretch>
            <a:fillRect/>
          </a:stretch>
        </p:blipFill>
        <p:spPr>
          <a:xfrm>
            <a:off x="4401235" y="1955196"/>
            <a:ext cx="4470382" cy="2862135"/>
          </a:xfrm>
        </p:spPr>
      </p:pic>
      <p:pic>
        <p:nvPicPr>
          <p:cNvPr id="8" name="Picture 7" descr="lascaux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608" y="1417638"/>
            <a:ext cx="2965627" cy="4562503"/>
          </a:xfrm>
          <a:prstGeom prst="rect">
            <a:avLst/>
          </a:prstGeom>
        </p:spPr>
      </p:pic>
    </p:spTree>
    <p:extLst>
      <p:ext uri="{BB962C8B-B14F-4D97-AF65-F5344CB8AC3E}">
        <p14:creationId xmlns:p14="http://schemas.microsoft.com/office/powerpoint/2010/main" val="28106953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Paleolithic Age: </a:t>
            </a:r>
            <a:r>
              <a:rPr lang="en-US" dirty="0" smtClean="0"/>
              <a:t>Language</a:t>
            </a:r>
            <a:endParaRPr lang="en-US" dirty="0"/>
          </a:p>
        </p:txBody>
      </p:sp>
      <p:pic>
        <p:nvPicPr>
          <p:cNvPr id="4" name="Content Placeholder 3" descr="tmcn2407l.jpg"/>
          <p:cNvPicPr>
            <a:picLocks noGrp="1" noChangeAspect="1"/>
          </p:cNvPicPr>
          <p:nvPr>
            <p:ph idx="1"/>
          </p:nvPr>
        </p:nvPicPr>
        <p:blipFill>
          <a:blip r:embed="rId2">
            <a:extLst>
              <a:ext uri="{28A0092B-C50C-407E-A947-70E740481C1C}">
                <a14:useLocalDpi xmlns:a14="http://schemas.microsoft.com/office/drawing/2010/main" val="0"/>
              </a:ext>
            </a:extLst>
          </a:blip>
          <a:srcRect l="-36772" r="-36772"/>
          <a:stretch>
            <a:fillRect/>
          </a:stretch>
        </p:blipFill>
        <p:spPr/>
      </p:pic>
    </p:spTree>
    <p:extLst>
      <p:ext uri="{BB962C8B-B14F-4D97-AF65-F5344CB8AC3E}">
        <p14:creationId xmlns:p14="http://schemas.microsoft.com/office/powerpoint/2010/main" val="369111689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Paleolithic Age: Language</a:t>
            </a:r>
            <a:endParaRPr lang="en-US" dirty="0"/>
          </a:p>
        </p:txBody>
      </p:sp>
      <p:sp>
        <p:nvSpPr>
          <p:cNvPr id="4" name="Content Placeholder 3"/>
          <p:cNvSpPr>
            <a:spLocks noGrp="1"/>
          </p:cNvSpPr>
          <p:nvPr>
            <p:ph sz="half" idx="1"/>
          </p:nvPr>
        </p:nvSpPr>
        <p:spPr>
          <a:xfrm>
            <a:off x="1044856" y="1344185"/>
            <a:ext cx="4231231" cy="4663440"/>
          </a:xfrm>
        </p:spPr>
        <p:txBody>
          <a:bodyPr/>
          <a:lstStyle/>
          <a:p>
            <a:pPr>
              <a:spcAft>
                <a:spcPts val="1200"/>
              </a:spcAft>
            </a:pPr>
            <a:r>
              <a:rPr lang="en-US" dirty="0" smtClean="0"/>
              <a:t>Early humans expressed themselves in art </a:t>
            </a:r>
          </a:p>
          <a:p>
            <a:r>
              <a:rPr lang="en-US" dirty="0" smtClean="0"/>
              <a:t>Historians are not sure why they were created</a:t>
            </a:r>
            <a:endParaRPr lang="en-US" dirty="0"/>
          </a:p>
        </p:txBody>
      </p:sp>
      <p:sp>
        <p:nvSpPr>
          <p:cNvPr id="5" name="Content Placeholder 4"/>
          <p:cNvSpPr>
            <a:spLocks noGrp="1"/>
          </p:cNvSpPr>
          <p:nvPr>
            <p:ph sz="half" idx="2"/>
          </p:nvPr>
        </p:nvSpPr>
        <p:spPr/>
        <p:txBody>
          <a:bodyPr/>
          <a:lstStyle/>
          <a:p>
            <a:endParaRPr lang="en-US" dirty="0" smtClean="0"/>
          </a:p>
          <a:p>
            <a:endParaRPr lang="en-US" dirty="0"/>
          </a:p>
          <a:p>
            <a:endParaRPr lang="en-US" dirty="0" smtClean="0"/>
          </a:p>
          <a:p>
            <a:endParaRPr lang="en-US" dirty="0"/>
          </a:p>
          <a:p>
            <a:endParaRPr lang="en-US" dirty="0" smtClean="0"/>
          </a:p>
          <a:p>
            <a:endParaRPr lang="en-US" sz="2400" dirty="0" smtClean="0"/>
          </a:p>
          <a:p>
            <a:pPr marL="0" indent="0">
              <a:buNone/>
            </a:pPr>
            <a:r>
              <a:rPr lang="en-US" sz="2400" dirty="0" smtClean="0"/>
              <a:t>  </a:t>
            </a:r>
            <a:r>
              <a:rPr lang="en-US" dirty="0" smtClean="0"/>
              <a:t>Lascaux </a:t>
            </a:r>
            <a:r>
              <a:rPr lang="en-US" dirty="0"/>
              <a:t>Cave </a:t>
            </a:r>
            <a:r>
              <a:rPr lang="en-US" dirty="0" smtClean="0"/>
              <a:t>Art</a:t>
            </a:r>
            <a:endParaRPr lang="en-US" dirty="0"/>
          </a:p>
        </p:txBody>
      </p:sp>
      <p:pic>
        <p:nvPicPr>
          <p:cNvPr id="6" name="Picture 5" descr="Lascaux_Hors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8297" y="1600200"/>
            <a:ext cx="3617596" cy="2585753"/>
          </a:xfrm>
          <a:prstGeom prst="rect">
            <a:avLst/>
          </a:prstGeom>
        </p:spPr>
      </p:pic>
      <p:pic>
        <p:nvPicPr>
          <p:cNvPr id="9" name="Picture 8" descr="7330lascaux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854" y="3794347"/>
            <a:ext cx="5200443" cy="2950687"/>
          </a:xfrm>
          <a:prstGeom prst="rect">
            <a:avLst/>
          </a:prstGeom>
        </p:spPr>
      </p:pic>
    </p:spTree>
    <p:extLst>
      <p:ext uri="{BB962C8B-B14F-4D97-AF65-F5344CB8AC3E}">
        <p14:creationId xmlns:p14="http://schemas.microsoft.com/office/powerpoint/2010/main" val="251534726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Humans: Neolithic </a:t>
            </a:r>
            <a:r>
              <a:rPr lang="en-US" dirty="0" smtClean="0"/>
              <a:t>Age</a:t>
            </a:r>
            <a:endParaRPr lang="en-US" dirty="0"/>
          </a:p>
        </p:txBody>
      </p:sp>
      <p:sp>
        <p:nvSpPr>
          <p:cNvPr id="3" name="Content Placeholder 2"/>
          <p:cNvSpPr>
            <a:spLocks noGrp="1"/>
          </p:cNvSpPr>
          <p:nvPr>
            <p:ph idx="1"/>
          </p:nvPr>
        </p:nvSpPr>
        <p:spPr>
          <a:xfrm>
            <a:off x="914400" y="3657600"/>
            <a:ext cx="8229600" cy="2468563"/>
          </a:xfrm>
        </p:spPr>
        <p:txBody>
          <a:bodyPr>
            <a:normAutofit lnSpcReduction="10000"/>
          </a:bodyPr>
          <a:lstStyle/>
          <a:p>
            <a:r>
              <a:rPr lang="en-US" sz="2000" dirty="0" smtClean="0"/>
              <a:t>Period in which Paleolithic societies advanced from hunting and gathering to agriculture and producing their own food.</a:t>
            </a:r>
          </a:p>
          <a:p>
            <a:endParaRPr lang="en-US" sz="2000" dirty="0" smtClean="0"/>
          </a:p>
          <a:p>
            <a:r>
              <a:rPr lang="en-US" sz="2000" dirty="0" smtClean="0"/>
              <a:t>New stone tool technology formed– development of precision and chipping/grinding</a:t>
            </a:r>
          </a:p>
          <a:p>
            <a:endParaRPr lang="en-US" sz="2000" dirty="0" smtClean="0"/>
          </a:p>
          <a:p>
            <a:r>
              <a:rPr lang="en-US" sz="2000" dirty="0" smtClean="0"/>
              <a:t>Neolithic comes from the Greek word meaning “new stone”</a:t>
            </a:r>
          </a:p>
          <a:p>
            <a:endParaRPr lang="en-US" sz="2000" dirty="0" smtClean="0"/>
          </a:p>
          <a:p>
            <a:endParaRPr lang="en-US" sz="2000" dirty="0" smtClean="0"/>
          </a:p>
        </p:txBody>
      </p:sp>
      <p:pic>
        <p:nvPicPr>
          <p:cNvPr id="4" name="Content Placeholder 3" descr="350d19b04df0f84f3b4c463bb61a86f5-201846541-1300141912-4d7e9758-620x348.jpg"/>
          <p:cNvPicPr>
            <a:picLocks noChangeAspect="1"/>
          </p:cNvPicPr>
          <p:nvPr/>
        </p:nvPicPr>
        <p:blipFill>
          <a:blip r:embed="rId2">
            <a:extLst>
              <a:ext uri="{28A0092B-C50C-407E-A947-70E740481C1C}">
                <a14:useLocalDpi xmlns:a14="http://schemas.microsoft.com/office/drawing/2010/main" val="0"/>
              </a:ext>
            </a:extLst>
          </a:blip>
          <a:srcRect t="1003" b="1003"/>
          <a:stretch>
            <a:fillRect/>
          </a:stretch>
        </p:blipFill>
        <p:spPr>
          <a:xfrm>
            <a:off x="2799801" y="1417638"/>
            <a:ext cx="3743874" cy="2058987"/>
          </a:xfrm>
          <a:prstGeom prst="rect">
            <a:avLst/>
          </a:prstGeom>
        </p:spPr>
      </p:pic>
    </p:spTree>
    <p:extLst>
      <p:ext uri="{BB962C8B-B14F-4D97-AF65-F5344CB8AC3E}">
        <p14:creationId xmlns:p14="http://schemas.microsoft.com/office/powerpoint/2010/main" val="366614192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Neolithic Age</a:t>
            </a:r>
            <a:endParaRPr lang="en-US" dirty="0"/>
          </a:p>
        </p:txBody>
      </p:sp>
      <p:sp>
        <p:nvSpPr>
          <p:cNvPr id="3" name="Content Placeholder 2"/>
          <p:cNvSpPr>
            <a:spLocks noGrp="1"/>
          </p:cNvSpPr>
          <p:nvPr>
            <p:ph idx="1"/>
          </p:nvPr>
        </p:nvSpPr>
        <p:spPr>
          <a:xfrm>
            <a:off x="914400" y="4953000"/>
            <a:ext cx="8229600" cy="2316163"/>
          </a:xfrm>
        </p:spPr>
        <p:txBody>
          <a:bodyPr>
            <a:normAutofit/>
          </a:bodyPr>
          <a:lstStyle/>
          <a:p>
            <a:r>
              <a:rPr lang="en-US" sz="2500" dirty="0" smtClean="0"/>
              <a:t>One of the first large Neolithic settlements, </a:t>
            </a:r>
            <a:r>
              <a:rPr lang="en-US" sz="2500" dirty="0" err="1" smtClean="0"/>
              <a:t>Catal</a:t>
            </a:r>
            <a:r>
              <a:rPr lang="en-US" sz="2500" dirty="0" smtClean="0"/>
              <a:t> </a:t>
            </a:r>
            <a:r>
              <a:rPr lang="en-US" sz="2500" dirty="0" err="1" smtClean="0"/>
              <a:t>Hoyuk</a:t>
            </a:r>
            <a:r>
              <a:rPr lang="en-US" sz="2500" dirty="0" smtClean="0"/>
              <a:t>,  was found near Ankara, the present day capital of Turkey.</a:t>
            </a:r>
            <a:endParaRPr lang="en-US" sz="2500" dirty="0"/>
          </a:p>
        </p:txBody>
      </p:sp>
      <p:pic>
        <p:nvPicPr>
          <p:cNvPr id="4" name="Picture 3"/>
          <p:cNvPicPr>
            <a:picLocks noChangeAspect="1"/>
          </p:cNvPicPr>
          <p:nvPr/>
        </p:nvPicPr>
        <p:blipFill>
          <a:blip r:embed="rId2"/>
          <a:stretch>
            <a:fillRect/>
          </a:stretch>
        </p:blipFill>
        <p:spPr>
          <a:xfrm>
            <a:off x="1600200" y="1417638"/>
            <a:ext cx="6032500" cy="3086100"/>
          </a:xfrm>
          <a:prstGeom prst="rect">
            <a:avLst/>
          </a:prstGeom>
        </p:spPr>
      </p:pic>
      <p:sp>
        <p:nvSpPr>
          <p:cNvPr id="5" name="5-Point Star 4"/>
          <p:cNvSpPr/>
          <p:nvPr/>
        </p:nvSpPr>
        <p:spPr>
          <a:xfrm>
            <a:off x="3810000" y="3352800"/>
            <a:ext cx="228600" cy="228600"/>
          </a:xfrm>
          <a:prstGeom prst="star5">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125751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Neolithic Age</a:t>
            </a:r>
            <a:endParaRPr lang="en-US" dirty="0"/>
          </a:p>
        </p:txBody>
      </p:sp>
      <p:sp>
        <p:nvSpPr>
          <p:cNvPr id="3" name="Content Placeholder 2"/>
          <p:cNvSpPr>
            <a:spLocks noGrp="1"/>
          </p:cNvSpPr>
          <p:nvPr>
            <p:ph idx="1"/>
          </p:nvPr>
        </p:nvSpPr>
        <p:spPr>
          <a:xfrm>
            <a:off x="1435608" y="1417638"/>
            <a:ext cx="3962400" cy="4800600"/>
          </a:xfrm>
        </p:spPr>
        <p:txBody>
          <a:bodyPr>
            <a:normAutofit/>
          </a:bodyPr>
          <a:lstStyle/>
          <a:p>
            <a:r>
              <a:rPr lang="en-US" sz="2000" dirty="0" smtClean="0"/>
              <a:t>Shift to agriculture/producers</a:t>
            </a:r>
          </a:p>
          <a:p>
            <a:r>
              <a:rPr lang="en-US" sz="2000" dirty="0" smtClean="0"/>
              <a:t>Wild sheep, goats, wheat domesticated</a:t>
            </a:r>
          </a:p>
          <a:p>
            <a:r>
              <a:rPr lang="en-US" sz="2000" dirty="0" smtClean="0"/>
              <a:t>Farming was discovered</a:t>
            </a:r>
          </a:p>
          <a:p>
            <a:r>
              <a:rPr lang="en-US" sz="2000" dirty="0" smtClean="0"/>
              <a:t>Humans began permanently settling by rivers</a:t>
            </a:r>
          </a:p>
          <a:p>
            <a:r>
              <a:rPr lang="en-US" sz="2000" dirty="0" smtClean="0"/>
              <a:t>Built permanent shelters out of materials found in the surrounding environment</a:t>
            </a:r>
          </a:p>
          <a:p>
            <a:r>
              <a:rPr lang="en-US" sz="2000" dirty="0" smtClean="0"/>
              <a:t>Populations began to rapidly rise because humans began farming so they settled into permanent locations</a:t>
            </a:r>
          </a:p>
        </p:txBody>
      </p:sp>
    </p:spTree>
    <p:extLst>
      <p:ext uri="{BB962C8B-B14F-4D97-AF65-F5344CB8AC3E}">
        <p14:creationId xmlns:p14="http://schemas.microsoft.com/office/powerpoint/2010/main" val="1512297606"/>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Solstice.thmx</Template>
  <TotalTime>1162</TotalTime>
  <Words>899</Words>
  <Application>Microsoft Macintosh PowerPoint</Application>
  <PresentationFormat>On-screen Show (4:3)</PresentationFormat>
  <Paragraphs>198</Paragraphs>
  <Slides>33</Slides>
  <Notes>7</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Solstice</vt:lpstr>
      <vt:lpstr>Chapter 1 The First Civilizations</vt:lpstr>
      <vt:lpstr>Early Humans: Paleolithic Age</vt:lpstr>
      <vt:lpstr>Paleolithic Age</vt:lpstr>
      <vt:lpstr>Hunter- Gatherers and Tools</vt:lpstr>
      <vt:lpstr>Paleolithic Age: Language</vt:lpstr>
      <vt:lpstr>Paleolithic Age: Language</vt:lpstr>
      <vt:lpstr>Early Humans: Neolithic Age</vt:lpstr>
      <vt:lpstr>Neolithic Age</vt:lpstr>
      <vt:lpstr>Neolithic Age</vt:lpstr>
      <vt:lpstr>Neolithic Age - Villages</vt:lpstr>
      <vt:lpstr>Neolithic - Farming</vt:lpstr>
      <vt:lpstr>Neolithic Age: Tools</vt:lpstr>
      <vt:lpstr>Neolithic Age: Language</vt:lpstr>
      <vt:lpstr>PowerPoint Presentation</vt:lpstr>
      <vt:lpstr>Mesopotamian - Location </vt:lpstr>
      <vt:lpstr>Mesopotamian - Location 2</vt:lpstr>
      <vt:lpstr>Mesopotamian - Environment </vt:lpstr>
      <vt:lpstr>Mesopotamian - Village </vt:lpstr>
      <vt:lpstr>Mesopoamian - Farming</vt:lpstr>
      <vt:lpstr>Mesopotamian Language</vt:lpstr>
      <vt:lpstr>Mesopotamia: Gods and Rulers</vt:lpstr>
      <vt:lpstr>Hammurabi</vt:lpstr>
      <vt:lpstr>Hammurabi’s Empire</vt:lpstr>
      <vt:lpstr>Hammurabi’s Code</vt:lpstr>
      <vt:lpstr>The First Empires</vt:lpstr>
      <vt:lpstr> The Assyrians - New Empire</vt:lpstr>
      <vt:lpstr>Assyria - Army</vt:lpstr>
      <vt:lpstr>Assyrian - Government</vt:lpstr>
      <vt:lpstr>Assyrian - Life</vt:lpstr>
      <vt:lpstr>The Chaldean Empire</vt:lpstr>
      <vt:lpstr>The City of Babylon</vt:lpstr>
      <vt:lpstr>The Chaldean Empire</vt:lpstr>
      <vt:lpstr>The Fall of the Empire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The First Civilizations</dc:title>
  <dc:creator>Stephanie Brownell</dc:creator>
  <cp:lastModifiedBy>Stephanie Brownell</cp:lastModifiedBy>
  <cp:revision>60</cp:revision>
  <dcterms:created xsi:type="dcterms:W3CDTF">2011-08-31T22:00:08Z</dcterms:created>
  <dcterms:modified xsi:type="dcterms:W3CDTF">2011-09-01T17:22:29Z</dcterms:modified>
</cp:coreProperties>
</file>