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Nunit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1431045cb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1431045cb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1431045cb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1431045cb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1431045cb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1431045cb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1431045cb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1431045cb_2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431045cb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1431045cb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1431045cb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1431045cb_2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d39cdbc2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d39cdbc2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c74b0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c74b0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8c74b039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8c74b039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1431045cb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1431045cb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6f8096f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6f8096f2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431045c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1431045c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1431045c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1431045c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1431045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1431045c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1431045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1431045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6f8096f2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6f8096f2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6f8096f2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6f8096f2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d39cdb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d39cdb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8c74b03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8c74b03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c74b039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c74b039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1431045c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1431045cb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1431045cb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1431045cb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1431045cb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1431045cb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431045cb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1431045cb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0" y="1497098"/>
            <a:ext cx="5361300" cy="17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Team 10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High-Involvement Work Systems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Stephen Barta, Shelby Thomas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902550" y="8086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Important Considerations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902550" y="1664825"/>
            <a:ext cx="73389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Ensure that all employees get the same experience. </a:t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Make innovation important to the company strategy and let your workers know of its importance.</a:t>
            </a:r>
            <a:endParaRPr sz="22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●"/>
            </a:pPr>
            <a:r>
              <a:rPr lang="en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Focus on external hiring.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50" y="152400"/>
            <a:ext cx="78807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313" y="152400"/>
            <a:ext cx="724937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75" y="171450"/>
            <a:ext cx="779145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902550" y="21436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Montserrat"/>
                <a:ea typeface="Montserrat"/>
                <a:cs typeface="Montserrat"/>
                <a:sym typeface="Montserrat"/>
              </a:rPr>
              <a:t>This does not work for every type of company!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333375"/>
            <a:ext cx="640080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449525" y="845600"/>
            <a:ext cx="82815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HIGH INVOLVEMENT WORK PROCESSES INFLUENCE EMPLOYEE OUTCOMES? AN EXAMINATION OF THE MEDIATING ROLES OF SKILL UTILISATION AND INTRINSIC MOTIVATION</a:t>
            </a:r>
            <a:endParaRPr sz="2800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1698725" y="3397300"/>
            <a:ext cx="57831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Peter Boxall, Ann Hutchison and Brigitta Wassenaar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1236125" y="4037000"/>
            <a:ext cx="67083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Calibri"/>
                <a:ea typeface="Calibri"/>
                <a:cs typeface="Calibri"/>
                <a:sym typeface="Calibri"/>
              </a:rPr>
              <a:t>Presented by Shelby Thomas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819150" y="413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Terms</a:t>
            </a:r>
            <a:endParaRPr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819150" y="1117275"/>
            <a:ext cx="6226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Cognitive Path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: high-involvement processes take greater advantage of the skills and abilities their employees already have.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Tayloristic Job Design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4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evaluating every step in a manufacturing process and breaking down production into specialized repetitive tasks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b="1">
                <a:latin typeface="Montserrat"/>
                <a:ea typeface="Montserrat"/>
                <a:cs typeface="Montserrat"/>
                <a:sym typeface="Montserrat"/>
              </a:rPr>
              <a:t>Counter-Balancing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: controlling order effects in repeated measure designs.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0175" y="3211925"/>
            <a:ext cx="2973025" cy="16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819150" y="370150"/>
            <a:ext cx="7505700" cy="7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Hypothesis</a:t>
            </a:r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1"/>
          </p:nvPr>
        </p:nvSpPr>
        <p:spPr>
          <a:xfrm>
            <a:off x="328475" y="1071850"/>
            <a:ext cx="8367900" cy="36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H1. Worker perceptions of higher levels of power, information, reward, and knowledge will predict greater job satisfaction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H2. Worker perceptions of higher levels of power, information, reward and knowledge will predict higher levels of affective commitment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H3. Worker perceptions of higher levels of power, information, reward and knowledge will predict lower stress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H4. Skill utilisation will mediate the relationships between the independent variables of power, information, reward, knowledge, and the dependent variables of job satisfaction (higher), affective commitment (higher), and stress (lower)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latin typeface="Montserrat"/>
                <a:ea typeface="Montserrat"/>
                <a:cs typeface="Montserrat"/>
                <a:sym typeface="Montserrat"/>
              </a:rPr>
              <a:t>H5. Intrinsic motivation will mediate the relationships between the independent variables of power, information, reward, knowledge, and the dependent variables of  job satisfaction (higher) and affective commitment (higher)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650" y="1544175"/>
            <a:ext cx="71247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 txBox="1"/>
          <p:nvPr/>
        </p:nvSpPr>
        <p:spPr>
          <a:xfrm>
            <a:off x="424500" y="847175"/>
            <a:ext cx="82209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Mediating Links Between Involvement and Employee Outcomes</a:t>
            </a:r>
            <a:endParaRPr sz="18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342500" y="360925"/>
            <a:ext cx="8317500" cy="20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ontserrat"/>
                <a:ea typeface="Montserrat"/>
                <a:cs typeface="Montserrat"/>
                <a:sym typeface="Montserrat"/>
              </a:rPr>
              <a:t>Does Anyone ‘think’ their company uses a High Performance or High Involvement Work System?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3">
            <a:alphaModFix amt="58000"/>
          </a:blip>
          <a:stretch>
            <a:fillRect/>
          </a:stretch>
        </p:blipFill>
        <p:spPr>
          <a:xfrm>
            <a:off x="2997825" y="2458775"/>
            <a:ext cx="3148339" cy="243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>
            <a:spLocks noGrp="1"/>
          </p:cNvSpPr>
          <p:nvPr>
            <p:ph type="title"/>
          </p:nvPr>
        </p:nvSpPr>
        <p:spPr>
          <a:xfrm>
            <a:off x="819150" y="350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Study</a:t>
            </a:r>
            <a:endParaRPr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582525" y="3112000"/>
            <a:ext cx="24276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organization is trying to enhance worker involvement in problem-solving and by making investments in training.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6541650" y="3112000"/>
            <a:ext cx="20709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GOAL: Ameliorate Taylorist job design through greater employee participation in management.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2"/>
          <p:cNvSpPr/>
          <p:nvPr/>
        </p:nvSpPr>
        <p:spPr>
          <a:xfrm>
            <a:off x="3108450" y="3219850"/>
            <a:ext cx="3012000" cy="831300"/>
          </a:xfrm>
          <a:prstGeom prst="homePlate">
            <a:avLst>
              <a:gd name="adj" fmla="val 5000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2"/>
          <p:cNvSpPr txBox="1"/>
          <p:nvPr/>
        </p:nvSpPr>
        <p:spPr>
          <a:xfrm>
            <a:off x="3294450" y="3319150"/>
            <a:ext cx="26400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Team Briefings, Opportunity for involvement, Service Improvement Strategies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1265400" y="2020000"/>
            <a:ext cx="66132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study the relationships between involvement processes, the mediating variables, and employee outcomes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233475"/>
            <a:ext cx="2640001" cy="1549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819150" y="413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Measurements</a:t>
            </a:r>
            <a:endParaRPr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819150" y="1722400"/>
            <a:ext cx="4185900" cy="28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Intrinsic Job Satisfaction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1-5 Likert Scale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Employee Affective Commitment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Strongly Agree to Strongly Disagree Likert Scale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Employee Stress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One -Item Measure Rated on a Scale of 1-10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Skill Utilisation: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6-Item Measure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Intrinsic Motivation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5-Point Likert Scale</a:t>
            </a:r>
            <a:endParaRPr/>
          </a:p>
        </p:txBody>
      </p:sp>
      <p:sp>
        <p:nvSpPr>
          <p:cNvPr id="252" name="Google Shape;252;p33"/>
          <p:cNvSpPr txBox="1"/>
          <p:nvPr/>
        </p:nvSpPr>
        <p:spPr>
          <a:xfrm>
            <a:off x="5930150" y="1722400"/>
            <a:ext cx="1910400" cy="20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Power</a:t>
            </a: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Information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Reward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Knowledge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Likert Scale of Strongly Agree to Strongly Disagree</a:t>
            </a: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1322625" y="1367975"/>
            <a:ext cx="21957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Dependent Variables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5990675" y="1333300"/>
            <a:ext cx="1504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PIRK Variable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title"/>
          </p:nvPr>
        </p:nvSpPr>
        <p:spPr>
          <a:xfrm>
            <a:off x="819150" y="449425"/>
            <a:ext cx="75057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333025" y="2212700"/>
            <a:ext cx="3500700" cy="16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H1: Confirmed ¾ independent variables (PIRK)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H2: Supported for ½ of the independent variables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H3: Not supported.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H4 &amp; H5: Mediating effects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1" name="Google Shape;261;p34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33013" y="449425"/>
            <a:ext cx="14763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3625" y="1133076"/>
            <a:ext cx="5023574" cy="31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899" y="456924"/>
            <a:ext cx="5984200" cy="422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705950" y="314975"/>
            <a:ext cx="7505700" cy="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Takeaway</a:t>
            </a:r>
            <a:endParaRPr sz="33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Workers having greater discretion in a job and greater opportunities for participation in relevant decisions opens up opportunities to use their skills and enhances intrinsic satisfaction.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This study does not claim a net benefit for employers  from HIWP but a demonstration of how workers benefit.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Creating scope for worker control is essential in reversing under-utilisation of skills.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37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909001" y="815538"/>
            <a:ext cx="7326000" cy="41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7"/>
          <p:cNvSpPr txBox="1"/>
          <p:nvPr/>
        </p:nvSpPr>
        <p:spPr>
          <a:xfrm>
            <a:off x="318375" y="495250"/>
            <a:ext cx="8065500" cy="1167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Questions or Comments?</a:t>
            </a:r>
            <a:endParaRPr sz="4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26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FROM EMPLOYEE-EXPERIENCED HIGH-INVOLVEMENT WORK SYSTEM TO INNOVATION: AN EMERGENCE-BASED HUMAN RESOURCE MANAGEMENT FRAMEWORK</a:t>
            </a:r>
            <a:endParaRPr sz="2800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902550" y="3247850"/>
            <a:ext cx="7338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Yixuan Li, Mo Wang, Danielle D. Van Jaarsveld, Gwendolyn K. Lee, Dennis G. Ma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>
            <a:off x="902550" y="3989300"/>
            <a:ext cx="7338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Presented by Stephen Barta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64450" y="98195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Key Terms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902550" y="1855950"/>
            <a:ext cx="7338900" cy="1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en" sz="1800" u="sng">
                <a:latin typeface="Montserrat"/>
                <a:ea typeface="Montserrat"/>
                <a:cs typeface="Montserrat"/>
                <a:sym typeface="Montserrat"/>
              </a:rPr>
              <a:t>HIWS: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High Involvement Work Systems: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“Practices for generating high involvement and high performance among employees”</a:t>
            </a:r>
            <a:br>
              <a:rPr lang="en" sz="1800">
                <a:latin typeface="Montserrat"/>
                <a:ea typeface="Montserrat"/>
                <a:cs typeface="Montserrat"/>
                <a:sym typeface="Montserrat"/>
              </a:rPr>
            </a:b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902550" y="1906200"/>
            <a:ext cx="7338900" cy="20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i="1">
                <a:latin typeface="Montserrat"/>
                <a:ea typeface="Montserrat"/>
                <a:cs typeface="Montserrat"/>
                <a:sym typeface="Montserrat"/>
              </a:rPr>
              <a:t>“...an employee-experienced high-involvement work system (HIWS) promotes innovation by eliciting collective interactions for knowledge exchange and aggregation.”</a:t>
            </a:r>
            <a:endParaRPr sz="24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902550" y="8881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Hypothesis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864450" y="1744375"/>
            <a:ext cx="7415100" cy="21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i="1">
                <a:latin typeface="Montserrat"/>
                <a:ea typeface="Montserrat"/>
                <a:cs typeface="Montserrat"/>
                <a:sym typeface="Montserrat"/>
              </a:rPr>
              <a:t>Data extracted from Workplace and Employee Survey (WES) data collected by Statistics Canada (Statistics Canada, 2009)</a:t>
            </a:r>
            <a:br>
              <a:rPr lang="en" sz="1600" i="1">
                <a:latin typeface="Montserrat"/>
                <a:ea typeface="Montserrat"/>
                <a:cs typeface="Montserrat"/>
                <a:sym typeface="Montserrat"/>
              </a:rPr>
            </a:br>
            <a:endParaRPr sz="16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i="1" u="sng">
                <a:latin typeface="Montserrat"/>
                <a:ea typeface="Montserrat"/>
                <a:cs typeface="Montserrat"/>
                <a:sym typeface="Montserrat"/>
              </a:rPr>
              <a:t>Final sample consisted of 2,639 workplaces and 12,519 employees. </a:t>
            </a:r>
            <a:endParaRPr sz="1600" i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i="1">
                <a:latin typeface="Montserrat"/>
                <a:ea typeface="Montserrat"/>
                <a:cs typeface="Montserrat"/>
                <a:sym typeface="Montserrat"/>
              </a:rPr>
              <a:t>The mean workplace size was approximately 49 employees </a:t>
            </a:r>
            <a:endParaRPr sz="16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i="1">
                <a:latin typeface="Montserrat"/>
                <a:ea typeface="Montserrat"/>
                <a:cs typeface="Montserrat"/>
                <a:sym typeface="Montserrat"/>
              </a:rPr>
              <a:t>(SD = 100.09) </a:t>
            </a:r>
            <a:endParaRPr sz="1600" i="1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i="1">
                <a:latin typeface="Montserrat"/>
                <a:ea typeface="Montserrat"/>
                <a:cs typeface="Montserrat"/>
                <a:sym typeface="Montserrat"/>
              </a:rPr>
              <a:t>average length that workplaces had been located at their current address was 19.32 years (SD = 17.56).</a:t>
            </a:r>
            <a:endParaRPr sz="1600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902550" y="8881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Sample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902550" y="1627825"/>
            <a:ext cx="7338900" cy="26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HIWS was positively and significantly related to innovation,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b = 1.55, p &lt; 0.01. </a:t>
            </a:r>
            <a:endParaRPr sz="16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The strategic importance of innovation was positively and significantly related to innovation,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b = 0.20, p &lt; 0.01</a:t>
            </a:r>
            <a:endParaRPr sz="16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Churn in human resources was also positively and significantly related to innovation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en" sz="1600" u="sng">
                <a:latin typeface="Montserrat"/>
                <a:ea typeface="Montserrat"/>
                <a:cs typeface="Montserrat"/>
                <a:sym typeface="Montserrat"/>
              </a:rPr>
              <a:t>b = 0.06, p &lt;0.01. </a:t>
            </a:r>
            <a:endParaRPr sz="16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902550" y="8881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Results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214313"/>
            <a:ext cx="5905500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>
            <a:off x="902550" y="1744375"/>
            <a:ext cx="7338900" cy="1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Uniformity of HIWS Experiences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The Strategic Importance of Innovation 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Churn in Human Resources</a:t>
            </a:r>
            <a:endParaRPr sz="24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902550" y="8086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u="sng">
                <a:latin typeface="Montserrat"/>
                <a:ea typeface="Montserrat"/>
                <a:cs typeface="Montserrat"/>
                <a:sym typeface="Montserrat"/>
              </a:rPr>
              <a:t>Important Considerations</a:t>
            </a:r>
            <a:endParaRPr sz="33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On-screen Show (16:9)</PresentationFormat>
  <Paragraphs>85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Montserrat</vt:lpstr>
      <vt:lpstr>Nunito</vt:lpstr>
      <vt:lpstr>Calibri</vt:lpstr>
      <vt:lpstr>Shift</vt:lpstr>
      <vt:lpstr>Team 10 High-Involvement Work Systems </vt:lpstr>
      <vt:lpstr>PowerPoint Presentation</vt:lpstr>
      <vt:lpstr>FROM EMPLOYEE-EXPERIENCED HIGH-INVOLVEMENT WORK SYSTEM TO INNOVATION: AN EMERGENCE-BASED HUMAN RESOURCE MANAGEMENT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HIGH INVOLVEMENT WORK PROCESSES INFLUENCE EMPLOYEE OUTCOMES? AN EXAMINATION OF THE MEDIATING ROLES OF SKILL UTILISATION AND INTRINSIC MOTIVATION</vt:lpstr>
      <vt:lpstr>Key Terms</vt:lpstr>
      <vt:lpstr>Hypothesis</vt:lpstr>
      <vt:lpstr>PowerPoint Presentation</vt:lpstr>
      <vt:lpstr>The Study</vt:lpstr>
      <vt:lpstr>Measurements</vt:lpstr>
      <vt:lpstr>Results</vt:lpstr>
      <vt:lpstr>PowerPoint Presentation</vt:lpstr>
      <vt:lpstr>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10 High-Involvement Work Systems </dc:title>
  <cp:lastModifiedBy>Shelby Thomas</cp:lastModifiedBy>
  <cp:revision>1</cp:revision>
  <dcterms:modified xsi:type="dcterms:W3CDTF">2019-05-01T20:50:44Z</dcterms:modified>
</cp:coreProperties>
</file>