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1" r:id="rId2"/>
    <p:sldId id="300" r:id="rId3"/>
    <p:sldId id="287" r:id="rId4"/>
    <p:sldId id="301" r:id="rId5"/>
    <p:sldId id="302" r:id="rId6"/>
    <p:sldId id="303" r:id="rId7"/>
    <p:sldId id="288" r:id="rId8"/>
    <p:sldId id="289" r:id="rId9"/>
    <p:sldId id="290" r:id="rId10"/>
    <p:sldId id="265" r:id="rId11"/>
    <p:sldId id="291" r:id="rId12"/>
    <p:sldId id="292" r:id="rId13"/>
    <p:sldId id="293" r:id="rId14"/>
    <p:sldId id="262" r:id="rId15"/>
    <p:sldId id="294" r:id="rId16"/>
    <p:sldId id="295" r:id="rId17"/>
    <p:sldId id="296" r:id="rId18"/>
    <p:sldId id="284" r:id="rId19"/>
    <p:sldId id="305" r:id="rId20"/>
    <p:sldId id="306" r:id="rId21"/>
    <p:sldId id="307" r:id="rId22"/>
    <p:sldId id="278" r:id="rId23"/>
    <p:sldId id="279" r:id="rId24"/>
    <p:sldId id="272" r:id="rId25"/>
    <p:sldId id="273" r:id="rId26"/>
    <p:sldId id="274" r:id="rId27"/>
    <p:sldId id="275" r:id="rId28"/>
    <p:sldId id="276" r:id="rId29"/>
    <p:sldId id="283" r:id="rId30"/>
    <p:sldId id="297" r:id="rId31"/>
    <p:sldId id="298" r:id="rId32"/>
    <p:sldId id="270" r:id="rId33"/>
    <p:sldId id="299" r:id="rId34"/>
    <p:sldId id="282" r:id="rId35"/>
    <p:sldId id="285" r:id="rId36"/>
    <p:sldId id="286" r:id="rId37"/>
    <p:sldId id="264" r:id="rId38"/>
    <p:sldId id="267" r:id="rId39"/>
    <p:sldId id="268"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660"/>
  </p:normalViewPr>
  <p:slideViewPr>
    <p:cSldViewPr>
      <p:cViewPr>
        <p:scale>
          <a:sx n="50" d="100"/>
          <a:sy n="50" d="100"/>
        </p:scale>
        <p:origin x="-2526" y="-8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A740BF03-8665-4364-8F44-46AE524AC139}" type="datetimeFigureOut">
              <a:rPr lang="en-US"/>
              <a:pPr>
                <a:defRPr/>
              </a:pPr>
              <a:t>10/28/2013</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106D8578-919E-4F62-96F2-FE3474474C1B}"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4E753DF-C6C3-42D3-9392-31F2EBC64ACA}" type="datetimeFigureOut">
              <a:rPr lang="en-US"/>
              <a:pPr>
                <a:defRPr/>
              </a:pPr>
              <a:t>10/28/2013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D6510D5-5444-438C-AE8C-4E95CAC297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C57A5D8-E55B-4D75-B948-6F5874614F2F}" type="datetimeFigureOut">
              <a:rPr lang="en-US"/>
              <a:pPr>
                <a:defRPr/>
              </a:pPr>
              <a:t>10/28/2013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48C46BC-0740-453A-B222-961B9BAD43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EC70E8BA-A51D-4A88-85EC-E8379B45CDCB}" type="datetimeFigureOut">
              <a:rPr lang="en-US"/>
              <a:pPr>
                <a:defRPr/>
              </a:pPr>
              <a:t>10/28/2013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BE40CC9-B9E7-4B70-8806-3E93200D41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503BE7-20B6-4AFA-A9C7-1DCA34614130}" type="datetimeFigureOut">
              <a:rPr lang="en-US"/>
              <a:pPr>
                <a:defRPr/>
              </a:pPr>
              <a:t>10/28/2013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DDBD5F-FB65-4925-84B7-8E253D5288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F7CE05E0-1459-4A08-9DCE-BA24247E2E4D}" type="datetimeFigureOut">
              <a:rPr lang="en-US"/>
              <a:pPr>
                <a:defRPr/>
              </a:pPr>
              <a:t>10/28/2013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8EA3286-4E1F-45B7-AAEE-A028BF6CC1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8671469A-0C8A-4E03-8204-F2AA5B256B3A}"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AAD34F85-3CEA-413B-8534-5584F9FB1283}" type="datetimeFigureOut">
              <a:rPr lang="en-US"/>
              <a:pPr>
                <a:defRPr/>
              </a:pPr>
              <a:t>10/28/2013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2083CC0A-D7AA-4773-A4A3-0FC9E1DCE6B4}" type="datetimeFigureOut">
              <a:rPr lang="en-US"/>
              <a:pPr>
                <a:defRPr/>
              </a:pPr>
              <a:t>10/28/2013</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1CF949F9-4762-4E59-A596-56EC9F0388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EF267EB1-E820-42F8-819B-ACD405AA806E}" type="datetimeFigureOut">
              <a:rPr lang="en-US"/>
              <a:pPr>
                <a:defRPr/>
              </a:pPr>
              <a:t>10/28/2013</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4F256FBA-3125-45B6-81CB-68100F9B52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D81E5D41-3205-476A-964B-81F6ABC8B460}" type="datetimeFigureOut">
              <a:rPr lang="en-US"/>
              <a:pPr>
                <a:defRPr/>
              </a:pPr>
              <a:t>10/28/2013</a:t>
            </a:fld>
            <a:endParaRPr lang="en-US"/>
          </a:p>
        </p:txBody>
      </p:sp>
      <p:sp>
        <p:nvSpPr>
          <p:cNvPr id="6" name="Slide Number Placeholder 8"/>
          <p:cNvSpPr>
            <a:spLocks noGrp="1"/>
          </p:cNvSpPr>
          <p:nvPr>
            <p:ph type="sldNum" sz="quarter" idx="11"/>
          </p:nvPr>
        </p:nvSpPr>
        <p:spPr/>
        <p:txBody>
          <a:bodyPr/>
          <a:lstStyle>
            <a:lvl1pPr>
              <a:defRPr/>
            </a:lvl1pPr>
          </a:lstStyle>
          <a:p>
            <a:pPr>
              <a:defRPr/>
            </a:pPr>
            <a:fld id="{3135A2D4-E6AF-4C7E-B0C1-CAA9AF3B80B1}"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45AA5532-6708-4F19-A96F-D9834FAF8E37}" type="datetimeFigureOut">
              <a:rPr lang="en-US"/>
              <a:pPr>
                <a:defRPr/>
              </a:pPr>
              <a:t>10/28/2013</a:t>
            </a:fld>
            <a:endParaRPr lang="en-US"/>
          </a:p>
        </p:txBody>
      </p:sp>
      <p:sp>
        <p:nvSpPr>
          <p:cNvPr id="6" name="Slide Number Placeholder 8"/>
          <p:cNvSpPr>
            <a:spLocks noGrp="1"/>
          </p:cNvSpPr>
          <p:nvPr>
            <p:ph type="sldNum" sz="quarter" idx="11"/>
          </p:nvPr>
        </p:nvSpPr>
        <p:spPr/>
        <p:txBody>
          <a:bodyPr/>
          <a:lstStyle>
            <a:lvl1pPr>
              <a:defRPr/>
            </a:lvl1pPr>
          </a:lstStyle>
          <a:p>
            <a:pPr>
              <a:defRPr/>
            </a:pPr>
            <a:fld id="{1D6C21EE-B177-4BF8-95D5-E077E530A302}"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1BFDD307-D8E7-4649-B572-A44FF71ABDC8}" type="datetimeFigureOut">
              <a:rPr lang="en-US"/>
              <a:pPr>
                <a:defRPr/>
              </a:pPr>
              <a:t>10/28/2013</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6370748B-1839-41C7-9C90-4B344C379331}"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10" r:id="rId5"/>
    <p:sldLayoutId id="2147483705" r:id="rId6"/>
    <p:sldLayoutId id="2147483704" r:id="rId7"/>
    <p:sldLayoutId id="2147483711" r:id="rId8"/>
    <p:sldLayoutId id="2147483712" r:id="rId9"/>
    <p:sldLayoutId id="2147483703" r:id="rId10"/>
    <p:sldLayoutId id="2147483702"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r>
              <a:rPr lang="en-US" sz="3600" dirty="0" smtClean="0">
                <a:solidFill>
                  <a:schemeClr val="accent2">
                    <a:lumMod val="40000"/>
                    <a:lumOff val="60000"/>
                  </a:schemeClr>
                </a:solidFill>
              </a:rPr>
              <a:t>“…From Sea to Shining Sea”</a:t>
            </a:r>
            <a:endParaRPr lang="en-US" sz="3600" dirty="0">
              <a:solidFill>
                <a:schemeClr val="accent2">
                  <a:lumMod val="40000"/>
                  <a:lumOff val="60000"/>
                </a:schemeClr>
              </a:solidFill>
            </a:endParaRPr>
          </a:p>
        </p:txBody>
      </p:sp>
      <p:sp>
        <p:nvSpPr>
          <p:cNvPr id="3" name="Text Placeholder 2"/>
          <p:cNvSpPr>
            <a:spLocks noGrp="1"/>
          </p:cNvSpPr>
          <p:nvPr>
            <p:ph type="body" idx="2"/>
          </p:nvPr>
        </p:nvSpPr>
        <p:spPr>
          <a:xfrm>
            <a:off x="5715000" y="1600200"/>
            <a:ext cx="3051048" cy="3733800"/>
          </a:xfrm>
        </p:spPr>
        <p:txBody>
          <a:bodyPr/>
          <a:lstStyle/>
          <a:p>
            <a:pPr algn="ctr"/>
            <a:endParaRPr lang="en-US" sz="2400" dirty="0" smtClean="0">
              <a:latin typeface="Algerian" pitchFamily="82" charset="0"/>
            </a:endParaRPr>
          </a:p>
          <a:p>
            <a:pPr algn="ctr"/>
            <a:r>
              <a:rPr lang="en-US" sz="3200" dirty="0" smtClean="0">
                <a:latin typeface="Algerian" pitchFamily="82" charset="0"/>
              </a:rPr>
              <a:t>Westward </a:t>
            </a:r>
            <a:r>
              <a:rPr lang="en-US" sz="3200" dirty="0">
                <a:latin typeface="Algerian" pitchFamily="82" charset="0"/>
              </a:rPr>
              <a:t>Expansion </a:t>
            </a:r>
            <a:endParaRPr lang="en-US" sz="3200" dirty="0" smtClean="0">
              <a:latin typeface="Algerian" pitchFamily="82" charset="0"/>
            </a:endParaRPr>
          </a:p>
          <a:p>
            <a:pPr algn="ctr"/>
            <a:r>
              <a:rPr lang="en-US" sz="3200" dirty="0" smtClean="0">
                <a:latin typeface="Algerian" pitchFamily="82" charset="0"/>
              </a:rPr>
              <a:t>Of</a:t>
            </a:r>
          </a:p>
          <a:p>
            <a:pPr algn="ctr"/>
            <a:r>
              <a:rPr lang="en-US" sz="3200" dirty="0" smtClean="0">
                <a:latin typeface="Algerian" pitchFamily="82" charset="0"/>
              </a:rPr>
              <a:t> </a:t>
            </a:r>
            <a:r>
              <a:rPr lang="en-US" sz="3200" dirty="0">
                <a:latin typeface="Algerian" pitchFamily="82" charset="0"/>
              </a:rPr>
              <a:t>the United States</a:t>
            </a:r>
          </a:p>
          <a:p>
            <a:endParaRPr lang="en-US" dirty="0"/>
          </a:p>
        </p:txBody>
      </p:sp>
      <p:sp>
        <p:nvSpPr>
          <p:cNvPr id="4" name="Title 3"/>
          <p:cNvSpPr>
            <a:spLocks noGrp="1"/>
          </p:cNvSpPr>
          <p:nvPr>
            <p:ph type="title"/>
          </p:nvPr>
        </p:nvSpPr>
        <p:spPr/>
        <p:txBody>
          <a:bodyPr/>
          <a:lstStyle/>
          <a:p>
            <a:endParaRPr lang="en-US" dirty="0"/>
          </a:p>
        </p:txBody>
      </p:sp>
      <p:pic>
        <p:nvPicPr>
          <p:cNvPr id="5" name="Content Placeholder 4" descr="gas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38400"/>
            <a:ext cx="3886200" cy="29243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4803" y="5606534"/>
            <a:ext cx="3954993" cy="369332"/>
          </a:xfrm>
          <a:prstGeom prst="rect">
            <a:avLst/>
          </a:prstGeom>
          <a:noFill/>
        </p:spPr>
        <p:txBody>
          <a:bodyPr wrap="none" rtlCol="0">
            <a:spAutoFit/>
          </a:bodyPr>
          <a:lstStyle/>
          <a:p>
            <a:r>
              <a:rPr lang="en-US" dirty="0">
                <a:solidFill>
                  <a:schemeClr val="accent2">
                    <a:lumMod val="40000"/>
                    <a:lumOff val="60000"/>
                  </a:schemeClr>
                </a:solidFill>
              </a:rPr>
              <a:t>John </a:t>
            </a:r>
            <a:r>
              <a:rPr lang="en-US" dirty="0" err="1">
                <a:solidFill>
                  <a:schemeClr val="accent2">
                    <a:lumMod val="40000"/>
                    <a:lumOff val="60000"/>
                  </a:schemeClr>
                </a:solidFill>
              </a:rPr>
              <a:t>Gast</a:t>
            </a:r>
            <a:r>
              <a:rPr lang="en-US" dirty="0">
                <a:solidFill>
                  <a:schemeClr val="accent2">
                    <a:lumMod val="40000"/>
                    <a:lumOff val="60000"/>
                  </a:schemeClr>
                </a:solidFill>
              </a:rPr>
              <a:t>, American Progress, 1872</a:t>
            </a:r>
          </a:p>
        </p:txBody>
      </p:sp>
    </p:spTree>
    <p:extLst>
      <p:ext uri="{BB962C8B-B14F-4D97-AF65-F5344CB8AC3E}">
        <p14:creationId xmlns:p14="http://schemas.microsoft.com/office/powerpoint/2010/main" val="3863919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sz="2800" dirty="0" smtClean="0"/>
              <a:t>Louisiana Purchase</a:t>
            </a:r>
            <a:endParaRPr sz="2800" dirty="0"/>
          </a:p>
        </p:txBody>
      </p:sp>
      <p:pic>
        <p:nvPicPr>
          <p:cNvPr id="3078" name="Picture 6"/>
          <p:cNvPicPr>
            <a:picLocks noGrp="1" noChangeAspect="1" noChangeArrowheads="1"/>
          </p:cNvPicPr>
          <p:nvPr>
            <p:ph type="pic" idx="1"/>
          </p:nvPr>
        </p:nvPicPr>
        <p:blipFill>
          <a:blip r:embed="rId2" cstate="print"/>
          <a:srcRect l="7727" r="7727"/>
          <a:stretch>
            <a:fillRect/>
          </a:stretch>
        </p:blipFill>
        <p:spPr>
          <a:noFill/>
        </p:spPr>
      </p:pic>
      <p:sp>
        <p:nvSpPr>
          <p:cNvPr id="20483" name="Text Placeholder 3"/>
          <p:cNvSpPr>
            <a:spLocks noGrp="1"/>
          </p:cNvSpPr>
          <p:nvPr>
            <p:ph type="body" sz="half" idx="2"/>
          </p:nvPr>
        </p:nvSpPr>
        <p:spPr/>
        <p:txBody>
          <a:bodyPr/>
          <a:lstStyle/>
          <a:p>
            <a:pPr algn="ctr"/>
            <a:endParaRPr lang="en-US" i="1" smtClean="0"/>
          </a:p>
          <a:p>
            <a:pPr algn="ctr"/>
            <a:r>
              <a:rPr lang="en-US" i="1" smtClean="0"/>
              <a:t>Get crops to market! --Jefferson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r>
              <a:rPr lang="en-US" sz="3200" dirty="0" smtClean="0"/>
              <a:t>Desire for Adventure</a:t>
            </a:r>
          </a:p>
          <a:p>
            <a:pPr marL="514350" indent="-514350">
              <a:buFont typeface="+mj-lt"/>
              <a:buAutoNum type="arabicPeriod"/>
            </a:pPr>
            <a:endParaRPr lang="en-US" sz="3200" dirty="0"/>
          </a:p>
          <a:p>
            <a:pPr marL="514350" indent="-514350">
              <a:buFont typeface="+mj-lt"/>
              <a:buAutoNum type="arabicPeriod"/>
            </a:pPr>
            <a:r>
              <a:rPr lang="en-US" sz="3200" dirty="0" smtClean="0"/>
              <a:t>Fertile &amp; Cheap Land</a:t>
            </a:r>
          </a:p>
          <a:p>
            <a:pPr marL="514350" indent="-514350">
              <a:buFont typeface="+mj-lt"/>
              <a:buAutoNum type="arabicPeriod"/>
            </a:pPr>
            <a:endParaRPr lang="en-US" sz="3200" dirty="0"/>
          </a:p>
          <a:p>
            <a:pPr marL="514350" indent="-514350">
              <a:buFont typeface="+mj-lt"/>
              <a:buAutoNum type="arabicPeriod"/>
            </a:pPr>
            <a:r>
              <a:rPr lang="en-US" sz="3200" dirty="0" smtClean="0"/>
              <a:t>New Markets</a:t>
            </a:r>
            <a:endParaRPr lang="en-US" sz="3200" dirty="0"/>
          </a:p>
        </p:txBody>
      </p:sp>
      <p:sp>
        <p:nvSpPr>
          <p:cNvPr id="3" name="Title 2"/>
          <p:cNvSpPr>
            <a:spLocks noGrp="1"/>
          </p:cNvSpPr>
          <p:nvPr>
            <p:ph type="title"/>
          </p:nvPr>
        </p:nvSpPr>
        <p:spPr/>
        <p:txBody>
          <a:bodyPr>
            <a:normAutofit/>
          </a:bodyPr>
          <a:lstStyle/>
          <a:p>
            <a:pPr algn="ctr"/>
            <a:r>
              <a:rPr lang="en-US" sz="5400" dirty="0" smtClean="0">
                <a:solidFill>
                  <a:schemeClr val="accent2">
                    <a:lumMod val="60000"/>
                    <a:lumOff val="40000"/>
                  </a:schemeClr>
                </a:solidFill>
                <a:latin typeface="Algerian" pitchFamily="82" charset="0"/>
              </a:rPr>
              <a:t>Why Go West?</a:t>
            </a:r>
            <a:endParaRPr lang="en-US" sz="5400" dirty="0">
              <a:solidFill>
                <a:schemeClr val="accent2">
                  <a:lumMod val="60000"/>
                  <a:lumOff val="40000"/>
                </a:schemeClr>
              </a:solidFill>
              <a:latin typeface="Algerian" pitchFamily="82" charset="0"/>
            </a:endParaRPr>
          </a:p>
        </p:txBody>
      </p:sp>
      <p:sp>
        <p:nvSpPr>
          <p:cNvPr id="5" name="TextBox 4"/>
          <p:cNvSpPr txBox="1"/>
          <p:nvPr/>
        </p:nvSpPr>
        <p:spPr>
          <a:xfrm>
            <a:off x="6400800" y="3352800"/>
            <a:ext cx="184731" cy="369332"/>
          </a:xfrm>
          <a:prstGeom prst="rect">
            <a:avLst/>
          </a:prstGeom>
          <a:noFill/>
        </p:spPr>
        <p:txBody>
          <a:bodyPr wrap="none" rtlCol="0">
            <a:spAutoFit/>
          </a:bodyPr>
          <a:lstStyle/>
          <a:p>
            <a:endParaRPr lang="en-US" dirty="0"/>
          </a:p>
        </p:txBody>
      </p:sp>
      <p:pic>
        <p:nvPicPr>
          <p:cNvPr id="7" name="Content Placeholder 4" descr="Burlington Northern broad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21306"/>
            <a:ext cx="2918303" cy="40016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3140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382000" cy="5715000"/>
          </a:xfrm>
        </p:spPr>
        <p:txBody>
          <a:bodyPr/>
          <a:lstStyle/>
          <a:p>
            <a:pPr marL="514350" indent="-514350">
              <a:buAutoNum type="arabicPeriod" startAt="4"/>
            </a:pPr>
            <a:r>
              <a:rPr lang="en-US" sz="3200" dirty="0" smtClean="0"/>
              <a:t>Access to Trade with China</a:t>
            </a:r>
          </a:p>
          <a:p>
            <a:pPr marL="514350" indent="-514350">
              <a:buAutoNum type="arabicPeriod" startAt="4"/>
            </a:pPr>
            <a:endParaRPr lang="en-US" sz="3200" dirty="0" smtClean="0"/>
          </a:p>
          <a:p>
            <a:pPr marL="514350" indent="-514350">
              <a:buAutoNum type="arabicPeriod" startAt="4"/>
            </a:pPr>
            <a:endParaRPr lang="en-US" sz="3200" dirty="0"/>
          </a:p>
          <a:p>
            <a:pPr marL="514350" indent="-514350">
              <a:buAutoNum type="arabicPeriod" startAt="4"/>
            </a:pPr>
            <a:r>
              <a:rPr lang="en-US" sz="3200" dirty="0" smtClean="0"/>
              <a:t>Panic of 1837</a:t>
            </a:r>
          </a:p>
          <a:p>
            <a:pPr marL="514350" indent="-514350">
              <a:buAutoNum type="arabicPeriod" startAt="4"/>
            </a:pPr>
            <a:endParaRPr lang="en-US" sz="3200" dirty="0" smtClean="0"/>
          </a:p>
          <a:p>
            <a:pPr marL="514350" indent="-514350">
              <a:buAutoNum type="arabicPeriod" startAt="4"/>
            </a:pPr>
            <a:endParaRPr lang="en-US" sz="3200" dirty="0"/>
          </a:p>
          <a:p>
            <a:pPr marL="514350" indent="-514350">
              <a:buAutoNum type="arabicPeriod" startAt="4"/>
            </a:pPr>
            <a:r>
              <a:rPr lang="en-US" sz="3200" dirty="0" smtClean="0"/>
              <a:t>Improved Transportation</a:t>
            </a:r>
            <a:endParaRPr lang="en-US" sz="3200" dirty="0"/>
          </a:p>
        </p:txBody>
      </p:sp>
      <p:sp>
        <p:nvSpPr>
          <p:cNvPr id="3" name="Text Placeholder 2"/>
          <p:cNvSpPr>
            <a:spLocks noGrp="1"/>
          </p:cNvSpPr>
          <p:nvPr>
            <p:ph type="body" idx="2"/>
          </p:nvPr>
        </p:nvSpPr>
        <p:spPr>
          <a:xfrm flipH="1">
            <a:off x="8766048" y="1600200"/>
            <a:ext cx="73152" cy="3733800"/>
          </a:xfrm>
        </p:spPr>
        <p:txBody>
          <a:bodyPr/>
          <a:lstStyle/>
          <a:p>
            <a:endParaRPr lang="en-US" dirty="0"/>
          </a:p>
        </p:txBody>
      </p:sp>
      <p:sp>
        <p:nvSpPr>
          <p:cNvPr id="4" name="Title 3"/>
          <p:cNvSpPr>
            <a:spLocks noGrp="1"/>
          </p:cNvSpPr>
          <p:nvPr>
            <p:ph type="title"/>
          </p:nvPr>
        </p:nvSpPr>
        <p:spPr>
          <a:xfrm flipH="1">
            <a:off x="8762999" y="457200"/>
            <a:ext cx="45719" cy="1066800"/>
          </a:xfrm>
        </p:spPr>
        <p:txBody>
          <a:bodyPr/>
          <a:lstStyle/>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419600"/>
            <a:ext cx="3124200" cy="209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descr="G:\Images Westward Expansion\Monster B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571" y="1228725"/>
            <a:ext cx="3025994"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780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382000" cy="5867400"/>
          </a:xfrm>
        </p:spPr>
        <p:txBody>
          <a:bodyPr/>
          <a:lstStyle/>
          <a:p>
            <a:pPr marL="514350" indent="-514350">
              <a:buAutoNum type="arabicPeriod" startAt="7"/>
            </a:pPr>
            <a:r>
              <a:rPr lang="en-US" sz="3200" dirty="0" smtClean="0"/>
              <a:t>New Immigrants</a:t>
            </a:r>
            <a:endParaRPr lang="en-US" sz="9600" dirty="0" smtClean="0"/>
          </a:p>
          <a:p>
            <a:pPr marL="0" indent="0">
              <a:buNone/>
            </a:pPr>
            <a:endParaRPr lang="en-US" sz="3200" dirty="0" smtClean="0"/>
          </a:p>
          <a:p>
            <a:pPr marL="0" indent="0">
              <a:buNone/>
            </a:pPr>
            <a:endParaRPr lang="en-US" sz="3200" dirty="0"/>
          </a:p>
          <a:p>
            <a:pPr marL="0" indent="0">
              <a:buNone/>
            </a:pPr>
            <a:r>
              <a:rPr lang="en-US" sz="3200" dirty="0" smtClean="0">
                <a:solidFill>
                  <a:schemeClr val="accent2">
                    <a:lumMod val="60000"/>
                    <a:lumOff val="40000"/>
                  </a:schemeClr>
                </a:solidFill>
              </a:rPr>
              <a:t>8.  </a:t>
            </a:r>
            <a:r>
              <a:rPr lang="en-US" sz="3200" dirty="0" smtClean="0"/>
              <a:t>Moralistic &amp; Religious Reasons</a:t>
            </a:r>
          </a:p>
          <a:p>
            <a:pPr marL="514350" indent="-514350">
              <a:buAutoNum type="arabicPeriod" startAt="7"/>
            </a:pPr>
            <a:endParaRPr lang="en-US" sz="3200" dirty="0"/>
          </a:p>
          <a:p>
            <a:pPr marL="514350" indent="-514350">
              <a:buAutoNum type="arabicPeriod" startAt="9"/>
            </a:pPr>
            <a:r>
              <a:rPr lang="en-US" sz="3200" dirty="0" smtClean="0"/>
              <a:t>Gold Rush</a:t>
            </a:r>
          </a:p>
          <a:p>
            <a:pPr marL="514350" indent="-514350">
              <a:buAutoNum type="arabicPeriod" startAt="9"/>
            </a:pPr>
            <a:endParaRPr lang="en-US" sz="3200" dirty="0"/>
          </a:p>
          <a:p>
            <a:pPr marL="514350" indent="-514350">
              <a:buAutoNum type="arabicPeriod" startAt="9"/>
            </a:pPr>
            <a:r>
              <a:rPr lang="en-US" sz="3200" dirty="0" smtClean="0"/>
              <a:t>Desire to Spread the </a:t>
            </a:r>
          </a:p>
          <a:p>
            <a:pPr marL="0" indent="0">
              <a:buNone/>
            </a:pPr>
            <a:r>
              <a:rPr lang="en-US" sz="3200" dirty="0"/>
              <a:t> </a:t>
            </a:r>
            <a:r>
              <a:rPr lang="en-US" sz="3200" dirty="0" smtClean="0"/>
              <a:t>        Virtues of Democracy</a:t>
            </a:r>
          </a:p>
          <a:p>
            <a:pPr marL="514350" indent="-514350">
              <a:buAutoNum type="arabicPeriod" startAt="7"/>
            </a:pPr>
            <a:endParaRPr lang="en-US" sz="3200" dirty="0"/>
          </a:p>
        </p:txBody>
      </p:sp>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22530" name="Picture 2" descr="G:\Images Westward Expansion\Irish need not app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609600"/>
            <a:ext cx="263313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G:\Images Westward Expansion\Gold Ru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6759" y="2895600"/>
            <a:ext cx="2396273"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24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Grp="1" noChangeAspect="1" noChangeArrowheads="1"/>
          </p:cNvPicPr>
          <p:nvPr>
            <p:ph sz="quarter" idx="1"/>
          </p:nvPr>
        </p:nvPicPr>
        <p:blipFill>
          <a:blip r:embed="rId2"/>
          <a:srcRect/>
          <a:stretch>
            <a:fillRect/>
          </a:stretch>
        </p:blipFill>
        <p:spPr>
          <a:xfrm>
            <a:off x="685800" y="838200"/>
            <a:ext cx="2905125" cy="3933825"/>
          </a:xfrm>
        </p:spPr>
      </p:pic>
      <p:sp>
        <p:nvSpPr>
          <p:cNvPr id="5" name="Text Placeholder 4"/>
          <p:cNvSpPr>
            <a:spLocks noGrp="1"/>
          </p:cNvSpPr>
          <p:nvPr>
            <p:ph type="body" idx="2"/>
          </p:nvPr>
        </p:nvSpPr>
        <p:spPr>
          <a:xfrm>
            <a:off x="5334000" y="1600200"/>
            <a:ext cx="3432175" cy="3733800"/>
          </a:xfrm>
        </p:spPr>
        <p:txBody>
          <a:bodyPr>
            <a:normAutofit/>
          </a:bodyPr>
          <a:lstStyle/>
          <a:p>
            <a:pPr fontAlgn="auto">
              <a:buFont typeface="Wingdings 2"/>
              <a:buNone/>
              <a:defRPr/>
            </a:pPr>
            <a:endParaRPr lang="en-US" sz="2800" dirty="0" smtClean="0"/>
          </a:p>
          <a:p>
            <a:pPr fontAlgn="auto">
              <a:buFont typeface="Wingdings 2"/>
              <a:buNone/>
              <a:defRPr/>
            </a:pPr>
            <a:endParaRPr lang="en-US" sz="2800" dirty="0" smtClean="0"/>
          </a:p>
        </p:txBody>
      </p:sp>
      <p:sp>
        <p:nvSpPr>
          <p:cNvPr id="2" name="Title 1"/>
          <p:cNvSpPr>
            <a:spLocks noGrp="1"/>
          </p:cNvSpPr>
          <p:nvPr>
            <p:ph type="title"/>
          </p:nvPr>
        </p:nvSpPr>
        <p:spPr>
          <a:xfrm>
            <a:off x="4267200" y="457200"/>
            <a:ext cx="4495800" cy="1066800"/>
          </a:xfrm>
        </p:spPr>
        <p:txBody>
          <a:bodyPr>
            <a:noAutofit/>
          </a:bodyPr>
          <a:lstStyle/>
          <a:p>
            <a:pPr algn="ctr" fontAlgn="auto">
              <a:spcAft>
                <a:spcPts val="0"/>
              </a:spcAft>
              <a:defRPr/>
            </a:pPr>
            <a:r>
              <a:rPr sz="2400" dirty="0" smtClean="0"/>
              <a:t>Frederick Jackson Turner</a:t>
            </a:r>
            <a:br>
              <a:rPr sz="2400" dirty="0" smtClean="0"/>
            </a:br>
            <a:r>
              <a:rPr sz="2400" dirty="0" smtClean="0"/>
              <a:t> </a:t>
            </a:r>
            <a:br>
              <a:rPr sz="2400" dirty="0" smtClean="0"/>
            </a:br>
            <a:r>
              <a:rPr sz="2400" dirty="0" smtClean="0"/>
              <a:t>Frontier Thesis</a:t>
            </a:r>
            <a:endParaRPr sz="2400" dirty="0"/>
          </a:p>
        </p:txBody>
      </p:sp>
      <p:sp>
        <p:nvSpPr>
          <p:cNvPr id="3" name="Rectangle 2"/>
          <p:cNvSpPr/>
          <p:nvPr/>
        </p:nvSpPr>
        <p:spPr>
          <a:xfrm>
            <a:off x="3733800" y="2188029"/>
            <a:ext cx="4876800" cy="3477875"/>
          </a:xfrm>
          <a:prstGeom prst="rect">
            <a:avLst/>
          </a:prstGeom>
        </p:spPr>
        <p:txBody>
          <a:bodyPr wrap="square">
            <a:spAutoFit/>
          </a:bodyPr>
          <a:lstStyle/>
          <a:p>
            <a:r>
              <a:rPr lang="en-US" sz="2000" dirty="0"/>
              <a:t>"The </a:t>
            </a:r>
            <a:r>
              <a:rPr lang="en-US" sz="2000" dirty="0" smtClean="0"/>
              <a:t>frontier is </a:t>
            </a:r>
            <a:r>
              <a:rPr lang="en-US" sz="2000" dirty="0"/>
              <a:t>the line of most rapid Americanization." </a:t>
            </a:r>
            <a:endParaRPr lang="en-US" sz="2000" dirty="0" smtClean="0"/>
          </a:p>
          <a:p>
            <a:endParaRPr lang="en-US" sz="2000" dirty="0"/>
          </a:p>
          <a:p>
            <a:r>
              <a:rPr lang="en-US" sz="2000" dirty="0" smtClean="0"/>
              <a:t>“…that </a:t>
            </a:r>
            <a:r>
              <a:rPr lang="en-US" sz="2000" dirty="0"/>
              <a:t>coarseness and strength combined with acuteness and acquisitiveness; that practical inventive turn of mind, quick to find expedients; that masterful grasp of material things... that restless, nervous energy; that dominant individualism" -- could all be attributed to the influence of the frontier.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dirty="0"/>
          </a:p>
        </p:txBody>
      </p:sp>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1026" name="Picture 2" descr="G:\Images Westward Expansion\MD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82" y="990600"/>
            <a:ext cx="748328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190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r>
              <a:rPr lang="en-US" sz="2800" dirty="0" smtClean="0">
                <a:solidFill>
                  <a:schemeClr val="bg1"/>
                </a:solidFill>
              </a:rPr>
              <a:t>The Frontier was the chief influence in shaping American life:</a:t>
            </a:r>
          </a:p>
          <a:p>
            <a:pPr marL="0" indent="0">
              <a:buNone/>
            </a:pPr>
            <a:endParaRPr lang="en-US" sz="2800" dirty="0" smtClean="0">
              <a:solidFill>
                <a:schemeClr val="bg1"/>
              </a:solidFill>
            </a:endParaRPr>
          </a:p>
          <a:p>
            <a:pPr marL="514350" indent="-514350">
              <a:buAutoNum type="alphaUcPeriod"/>
            </a:pPr>
            <a:r>
              <a:rPr lang="en-US" sz="2800" dirty="0" smtClean="0">
                <a:solidFill>
                  <a:schemeClr val="bg1"/>
                </a:solidFill>
              </a:rPr>
              <a:t>Social equality</a:t>
            </a:r>
          </a:p>
          <a:p>
            <a:pPr marL="514350" indent="-514350">
              <a:buAutoNum type="alphaUcPeriod"/>
            </a:pPr>
            <a:r>
              <a:rPr lang="en-US" sz="2800" dirty="0" smtClean="0">
                <a:solidFill>
                  <a:schemeClr val="bg1"/>
                </a:solidFill>
              </a:rPr>
              <a:t>Growth of political </a:t>
            </a:r>
            <a:r>
              <a:rPr lang="en-US" sz="2800" dirty="0">
                <a:solidFill>
                  <a:schemeClr val="bg1"/>
                </a:solidFill>
              </a:rPr>
              <a:t>d</a:t>
            </a:r>
            <a:r>
              <a:rPr lang="en-US" sz="2800" dirty="0" smtClean="0">
                <a:solidFill>
                  <a:schemeClr val="bg1"/>
                </a:solidFill>
              </a:rPr>
              <a:t>emocracy</a:t>
            </a:r>
          </a:p>
          <a:p>
            <a:pPr marL="514350" indent="-514350">
              <a:buAutoNum type="alphaUcPeriod"/>
            </a:pPr>
            <a:r>
              <a:rPr lang="en-US" sz="2800" dirty="0" smtClean="0">
                <a:solidFill>
                  <a:schemeClr val="bg1"/>
                </a:solidFill>
              </a:rPr>
              <a:t>Nationalism</a:t>
            </a:r>
          </a:p>
          <a:p>
            <a:pPr marL="514350" indent="-514350">
              <a:buAutoNum type="alphaUcPeriod"/>
            </a:pPr>
            <a:r>
              <a:rPr lang="en-US" sz="2800" dirty="0" smtClean="0">
                <a:solidFill>
                  <a:schemeClr val="bg1"/>
                </a:solidFill>
              </a:rPr>
              <a:t>Faith in the future</a:t>
            </a:r>
          </a:p>
          <a:p>
            <a:pPr marL="514350" indent="-514350">
              <a:buAutoNum type="alphaUcPeriod"/>
            </a:pPr>
            <a:r>
              <a:rPr lang="en-US" sz="2800" dirty="0" smtClean="0">
                <a:solidFill>
                  <a:schemeClr val="bg1"/>
                </a:solidFill>
              </a:rPr>
              <a:t>Economic independence</a:t>
            </a:r>
          </a:p>
          <a:p>
            <a:pPr marL="514350" indent="-514350">
              <a:buAutoNum type="alphaUcPeriod"/>
            </a:pPr>
            <a:r>
              <a:rPr lang="en-US" sz="2800" dirty="0" smtClean="0">
                <a:solidFill>
                  <a:schemeClr val="bg1"/>
                </a:solidFill>
              </a:rPr>
              <a:t>Safety valve for factory workers</a:t>
            </a:r>
          </a:p>
          <a:p>
            <a:pPr marL="514350" indent="-514350">
              <a:buAutoNum type="alphaUcPeriod"/>
            </a:pPr>
            <a:r>
              <a:rPr lang="en-US" sz="2800" dirty="0" smtClean="0">
                <a:solidFill>
                  <a:schemeClr val="bg1"/>
                </a:solidFill>
              </a:rPr>
              <a:t>Invention</a:t>
            </a:r>
          </a:p>
          <a:p>
            <a:pPr marL="514350" indent="-514350">
              <a:buAutoNum type="alphaUcPeriod"/>
            </a:pPr>
            <a:r>
              <a:rPr lang="en-US" sz="2800" dirty="0" smtClean="0">
                <a:solidFill>
                  <a:schemeClr val="bg1"/>
                </a:solidFill>
              </a:rPr>
              <a:t>Individualism</a:t>
            </a:r>
          </a:p>
          <a:p>
            <a:pPr marL="0" indent="0">
              <a:buNone/>
            </a:pPr>
            <a:endParaRPr lang="en-US" dirty="0"/>
          </a:p>
        </p:txBody>
      </p:sp>
      <p:sp>
        <p:nvSpPr>
          <p:cNvPr id="3" name="Text Placeholder 2"/>
          <p:cNvSpPr>
            <a:spLocks noGrp="1"/>
          </p:cNvSpPr>
          <p:nvPr>
            <p:ph type="body" idx="2"/>
          </p:nvPr>
        </p:nvSpPr>
        <p:spPr>
          <a:xfrm>
            <a:off x="6400800" y="1600200"/>
            <a:ext cx="2365248" cy="3733800"/>
          </a:xfrm>
        </p:spPr>
        <p:txBody>
          <a:bodyPr/>
          <a:lstStyle/>
          <a:p>
            <a:endParaRPr lang="en-US" dirty="0" smtClean="0"/>
          </a:p>
          <a:p>
            <a:endParaRPr lang="en-US" dirty="0" smtClean="0"/>
          </a:p>
          <a:p>
            <a:pPr algn="ctr"/>
            <a:r>
              <a:rPr lang="en-US" sz="3200" dirty="0" smtClean="0"/>
              <a:t>“FRONTIER THESIS”</a:t>
            </a:r>
          </a:p>
          <a:p>
            <a:pPr algn="ctr"/>
            <a:r>
              <a:rPr lang="en-US" sz="3200" dirty="0" smtClean="0"/>
              <a:t>1893</a:t>
            </a:r>
            <a:endParaRPr lang="en-US" sz="3200" dirty="0"/>
          </a:p>
        </p:txBody>
      </p:sp>
      <p:sp>
        <p:nvSpPr>
          <p:cNvPr id="4" name="Title 3"/>
          <p:cNvSpPr>
            <a:spLocks noGrp="1"/>
          </p:cNvSpPr>
          <p:nvPr>
            <p:ph type="title"/>
          </p:nvPr>
        </p:nvSpPr>
        <p:spPr>
          <a:xfrm>
            <a:off x="6858000" y="381000"/>
            <a:ext cx="1828800" cy="1371600"/>
          </a:xfrm>
        </p:spPr>
        <p:txBody>
          <a:bodyPr>
            <a:normAutofit/>
          </a:bodyPr>
          <a:lstStyle/>
          <a:p>
            <a:pPr algn="ctr"/>
            <a:r>
              <a:rPr lang="en-US" sz="2400" dirty="0" smtClean="0"/>
              <a:t>Frederick Jackson Turner’s</a:t>
            </a:r>
            <a:endParaRPr lang="en-US" sz="2400" dirty="0"/>
          </a:p>
        </p:txBody>
      </p:sp>
    </p:spTree>
    <p:extLst>
      <p:ext uri="{BB962C8B-B14F-4D97-AF65-F5344CB8AC3E}">
        <p14:creationId xmlns:p14="http://schemas.microsoft.com/office/powerpoint/2010/main" val="3496600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sz="3600" dirty="0" smtClean="0">
                <a:solidFill>
                  <a:schemeClr val="bg1"/>
                </a:solidFill>
              </a:rPr>
              <a:t>Ignored the Indians</a:t>
            </a:r>
          </a:p>
          <a:p>
            <a:r>
              <a:rPr lang="en-US" sz="3600" dirty="0" smtClean="0">
                <a:solidFill>
                  <a:schemeClr val="bg1"/>
                </a:solidFill>
              </a:rPr>
              <a:t>Can the West apply to all?</a:t>
            </a:r>
          </a:p>
          <a:p>
            <a:r>
              <a:rPr lang="en-US" sz="3600" dirty="0" smtClean="0">
                <a:solidFill>
                  <a:schemeClr val="bg1"/>
                </a:solidFill>
              </a:rPr>
              <a:t>Cooperation &amp; communities</a:t>
            </a:r>
          </a:p>
          <a:p>
            <a:r>
              <a:rPr lang="en-US" sz="3600" dirty="0" smtClean="0">
                <a:solidFill>
                  <a:schemeClr val="bg1"/>
                </a:solidFill>
              </a:rPr>
              <a:t>Role of the Federal government &amp; large corporations</a:t>
            </a:r>
          </a:p>
          <a:p>
            <a:r>
              <a:rPr lang="en-US" sz="3600" dirty="0" smtClean="0">
                <a:solidFill>
                  <a:schemeClr val="bg1"/>
                </a:solidFill>
              </a:rPr>
              <a:t>No freedom &amp; opportunity for some </a:t>
            </a:r>
            <a:endParaRPr lang="en-US" sz="3600" dirty="0">
              <a:solidFill>
                <a:schemeClr val="bg1"/>
              </a:solidFill>
            </a:endParaRPr>
          </a:p>
        </p:txBody>
      </p:sp>
      <p:sp>
        <p:nvSpPr>
          <p:cNvPr id="3" name="Text Placeholder 2"/>
          <p:cNvSpPr>
            <a:spLocks noGrp="1"/>
          </p:cNvSpPr>
          <p:nvPr>
            <p:ph type="body" idx="2"/>
          </p:nvPr>
        </p:nvSpPr>
        <p:spPr/>
        <p:txBody>
          <a:bodyPr/>
          <a:lstStyle/>
          <a:p>
            <a:endParaRPr lang="en-US" dirty="0"/>
          </a:p>
        </p:txBody>
      </p:sp>
      <p:sp>
        <p:nvSpPr>
          <p:cNvPr id="4" name="Title 3"/>
          <p:cNvSpPr>
            <a:spLocks noGrp="1"/>
          </p:cNvSpPr>
          <p:nvPr>
            <p:ph type="title"/>
          </p:nvPr>
        </p:nvSpPr>
        <p:spPr>
          <a:xfrm>
            <a:off x="6781800" y="457200"/>
            <a:ext cx="1981200" cy="2895600"/>
          </a:xfrm>
        </p:spPr>
        <p:txBody>
          <a:bodyPr>
            <a:noAutofit/>
          </a:bodyPr>
          <a:lstStyle/>
          <a:p>
            <a:pPr algn="ctr"/>
            <a:r>
              <a:rPr lang="en-US" sz="3600" dirty="0" smtClean="0"/>
              <a:t/>
            </a:r>
            <a:br>
              <a:rPr lang="en-US" sz="3600" dirty="0" smtClean="0"/>
            </a:br>
            <a:r>
              <a:rPr lang="en-US" sz="3600" dirty="0"/>
              <a:t/>
            </a:r>
            <a:br>
              <a:rPr lang="en-US" sz="3600" dirty="0"/>
            </a:br>
            <a:r>
              <a:rPr lang="en-US" sz="3600" dirty="0" smtClean="0"/>
              <a:t>Critics of the Frontier Thesis</a:t>
            </a:r>
            <a:endParaRPr lang="en-US" sz="3600" dirty="0"/>
          </a:p>
        </p:txBody>
      </p:sp>
    </p:spTree>
    <p:extLst>
      <p:ext uri="{BB962C8B-B14F-4D97-AF65-F5344CB8AC3E}">
        <p14:creationId xmlns:p14="http://schemas.microsoft.com/office/powerpoint/2010/main" val="1331995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2" descr="http://www.hist.umn.edu/~sargent/1308/rr%20transcon%20route%20map.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b="1961"/>
          <a:stretch>
            <a:fillRect/>
          </a:stretch>
        </p:blipFill>
        <p:spPr bwMode="auto">
          <a:xfrm>
            <a:off x="536448" y="1073528"/>
            <a:ext cx="6089904" cy="448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591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7"/>
          </a:xfrm>
        </p:spPr>
        <p:txBody>
          <a:bodyPr>
            <a:normAutofit/>
          </a:bodyPr>
          <a:lstStyle/>
          <a:p>
            <a:r>
              <a:rPr lang="en-US" dirty="0" smtClean="0">
                <a:solidFill>
                  <a:schemeClr val="bg1"/>
                </a:solidFill>
              </a:rPr>
              <a:t>Westward Expansion D.B.Q.</a:t>
            </a:r>
            <a:endParaRPr lang="en-US" dirty="0">
              <a:solidFill>
                <a:schemeClr val="bg1"/>
              </a:solidFill>
            </a:endParaRPr>
          </a:p>
        </p:txBody>
      </p:sp>
      <p:sp>
        <p:nvSpPr>
          <p:cNvPr id="3" name="Content Placeholder 2"/>
          <p:cNvSpPr>
            <a:spLocks noGrp="1"/>
          </p:cNvSpPr>
          <p:nvPr>
            <p:ph idx="1"/>
          </p:nvPr>
        </p:nvSpPr>
        <p:spPr>
          <a:xfrm>
            <a:off x="1143000" y="2119257"/>
            <a:ext cx="7010400" cy="3603812"/>
          </a:xfrm>
        </p:spPr>
        <p:txBody>
          <a:bodyPr/>
          <a:lstStyle/>
          <a:p>
            <a:pPr marL="0" indent="0">
              <a:buNone/>
            </a:pPr>
            <a:r>
              <a:rPr lang="en-US" sz="2800" b="1" dirty="0" smtClean="0">
                <a:solidFill>
                  <a:schemeClr val="bg1"/>
                </a:solidFill>
                <a:latin typeface="+mj-lt"/>
              </a:rPr>
              <a:t>Work in non-grade level groups of 3</a:t>
            </a:r>
          </a:p>
          <a:p>
            <a:pPr marL="0" indent="0">
              <a:buNone/>
            </a:pPr>
            <a:endParaRPr lang="en-US" dirty="0">
              <a:solidFill>
                <a:schemeClr val="bg1"/>
              </a:solidFill>
              <a:latin typeface="+mj-lt"/>
            </a:endParaRPr>
          </a:p>
          <a:p>
            <a:r>
              <a:rPr lang="en-US" dirty="0" smtClean="0">
                <a:solidFill>
                  <a:schemeClr val="bg1"/>
                </a:solidFill>
                <a:latin typeface="+mj-lt"/>
              </a:rPr>
              <a:t>Read the Essay question &amp; all 8 documents</a:t>
            </a:r>
          </a:p>
          <a:p>
            <a:r>
              <a:rPr lang="en-US" dirty="0" smtClean="0">
                <a:solidFill>
                  <a:schemeClr val="bg1"/>
                </a:solidFill>
                <a:latin typeface="+mj-lt"/>
              </a:rPr>
              <a:t>For each document, create 2 questions:</a:t>
            </a:r>
          </a:p>
          <a:p>
            <a:pPr marL="0" indent="0">
              <a:buNone/>
            </a:pPr>
            <a:r>
              <a:rPr lang="en-US" dirty="0" smtClean="0">
                <a:solidFill>
                  <a:schemeClr val="bg1"/>
                </a:solidFill>
                <a:latin typeface="+mj-lt"/>
              </a:rPr>
              <a:t>            1 literal  &amp;   1 interpretive </a:t>
            </a:r>
          </a:p>
          <a:p>
            <a:r>
              <a:rPr lang="en-US" dirty="0" smtClean="0">
                <a:solidFill>
                  <a:schemeClr val="bg1"/>
                </a:solidFill>
                <a:latin typeface="+mj-lt"/>
              </a:rPr>
              <a:t>Create an Answer Key for </a:t>
            </a:r>
            <a:r>
              <a:rPr lang="en-US" smtClean="0">
                <a:solidFill>
                  <a:schemeClr val="bg1"/>
                </a:solidFill>
                <a:latin typeface="+mj-lt"/>
              </a:rPr>
              <a:t>Scaffolding Q’s</a:t>
            </a:r>
            <a:endParaRPr lang="en-US" dirty="0" smtClean="0">
              <a:solidFill>
                <a:schemeClr val="bg1"/>
              </a:solidFill>
              <a:latin typeface="+mj-lt"/>
            </a:endParaRPr>
          </a:p>
          <a:p>
            <a:r>
              <a:rPr lang="en-US" dirty="0" smtClean="0">
                <a:solidFill>
                  <a:schemeClr val="bg1"/>
                </a:solidFill>
                <a:latin typeface="+mj-lt"/>
              </a:rPr>
              <a:t>Create a list of Relevant Outside Information</a:t>
            </a:r>
          </a:p>
          <a:p>
            <a:pPr marL="0" indent="0">
              <a:buNone/>
            </a:pPr>
            <a:r>
              <a:rPr lang="en-US" dirty="0">
                <a:solidFill>
                  <a:schemeClr val="bg1"/>
                </a:solidFill>
                <a:latin typeface="+mj-lt"/>
              </a:rPr>
              <a:t>	</a:t>
            </a:r>
            <a:r>
              <a:rPr lang="en-US" dirty="0" smtClean="0">
                <a:solidFill>
                  <a:schemeClr val="bg1"/>
                </a:solidFill>
                <a:latin typeface="+mj-lt"/>
              </a:rPr>
              <a:t>		(10-12 items)</a:t>
            </a:r>
          </a:p>
          <a:p>
            <a:pPr marL="0" indent="0">
              <a:buNone/>
            </a:pPr>
            <a:endParaRPr lang="en-US" dirty="0">
              <a:latin typeface="+mj-lt"/>
            </a:endParaRPr>
          </a:p>
        </p:txBody>
      </p:sp>
    </p:spTree>
    <p:extLst>
      <p:ext uri="{BB962C8B-B14F-4D97-AF65-F5344CB8AC3E}">
        <p14:creationId xmlns:p14="http://schemas.microsoft.com/office/powerpoint/2010/main" val="370477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382000" cy="5715000"/>
          </a:xfrm>
        </p:spPr>
        <p:txBody>
          <a:bodyPr/>
          <a:lstStyle/>
          <a:p>
            <a:pPr marL="0" indent="0">
              <a:buNone/>
            </a:pPr>
            <a:r>
              <a:rPr lang="en-US" sz="4400" dirty="0" smtClean="0">
                <a:solidFill>
                  <a:schemeClr val="accent2">
                    <a:lumMod val="60000"/>
                    <a:lumOff val="40000"/>
                  </a:schemeClr>
                </a:solidFill>
              </a:rPr>
              <a:t>	ESSENTIAL QUESTION</a:t>
            </a:r>
          </a:p>
          <a:p>
            <a:pPr marL="0" indent="0">
              <a:buNone/>
            </a:pPr>
            <a:endParaRPr lang="en-US" dirty="0"/>
          </a:p>
          <a:p>
            <a:pPr marL="0" indent="0">
              <a:buNone/>
            </a:pPr>
            <a:endParaRPr lang="en-US" dirty="0"/>
          </a:p>
          <a:p>
            <a:pPr marL="0" indent="0">
              <a:buNone/>
            </a:pPr>
            <a:r>
              <a:rPr lang="en-US" sz="3600" dirty="0" smtClean="0"/>
              <a:t>How does the term “Manifest Destiny” capture the essence of the Westward Expansion of the United States during the 19</a:t>
            </a:r>
            <a:r>
              <a:rPr lang="en-US" sz="3600" baseline="30000" dirty="0" smtClean="0"/>
              <a:t>th</a:t>
            </a:r>
            <a:r>
              <a:rPr lang="en-US" sz="3600" dirty="0" smtClean="0"/>
              <a:t> century?</a:t>
            </a:r>
            <a:endParaRPr lang="en-US" sz="3600" dirty="0"/>
          </a:p>
        </p:txBody>
      </p:sp>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418188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p:spPr>
        <p:txBody>
          <a:bodyPr/>
          <a:lstStyle/>
          <a:p>
            <a:pPr marL="0" lvl="0" indent="0">
              <a:buNone/>
            </a:pPr>
            <a:r>
              <a:rPr lang="en-US" u="sng" dirty="0" smtClean="0">
                <a:solidFill>
                  <a:schemeClr val="bg1"/>
                </a:solidFill>
              </a:rPr>
              <a:t>Change </a:t>
            </a:r>
            <a:r>
              <a:rPr lang="en-US" u="sng" dirty="0">
                <a:solidFill>
                  <a:schemeClr val="bg1"/>
                </a:solidFill>
              </a:rPr>
              <a:t>Essential Question to:</a:t>
            </a:r>
          </a:p>
          <a:p>
            <a:pPr marL="0" indent="0">
              <a:buNone/>
            </a:pPr>
            <a:r>
              <a:rPr lang="en-US" b="1" i="1" dirty="0" smtClean="0">
                <a:solidFill>
                  <a:schemeClr val="bg1"/>
                </a:solidFill>
              </a:rPr>
              <a:t>“</a:t>
            </a:r>
            <a:r>
              <a:rPr lang="en-US" b="1" i="1" dirty="0">
                <a:solidFill>
                  <a:schemeClr val="bg1"/>
                </a:solidFill>
              </a:rPr>
              <a:t>Was the Fed Gov’t justified in the actions it took to </a:t>
            </a:r>
            <a:r>
              <a:rPr lang="en-US" b="1" i="1" dirty="0" smtClean="0">
                <a:solidFill>
                  <a:schemeClr val="bg1"/>
                </a:solidFill>
              </a:rPr>
              <a:t>promote  Westward </a:t>
            </a:r>
            <a:r>
              <a:rPr lang="en-US" b="1" i="1" dirty="0">
                <a:solidFill>
                  <a:schemeClr val="bg1"/>
                </a:solidFill>
              </a:rPr>
              <a:t>Expansion?”</a:t>
            </a:r>
            <a:endParaRPr lang="en-US" dirty="0">
              <a:solidFill>
                <a:schemeClr val="bg1"/>
              </a:solidFill>
            </a:endParaRPr>
          </a:p>
          <a:p>
            <a:pPr marL="0" indent="0">
              <a:buNone/>
            </a:pPr>
            <a:endParaRPr lang="en-US" dirty="0">
              <a:solidFill>
                <a:schemeClr val="bg1"/>
              </a:solidFill>
            </a:endParaRPr>
          </a:p>
          <a:p>
            <a:pPr marL="0" lvl="0" indent="0">
              <a:buNone/>
            </a:pPr>
            <a:r>
              <a:rPr lang="en-US" dirty="0" smtClean="0">
                <a:solidFill>
                  <a:schemeClr val="bg1"/>
                </a:solidFill>
              </a:rPr>
              <a:t>1.  Skim </a:t>
            </a:r>
            <a:r>
              <a:rPr lang="en-US" dirty="0">
                <a:solidFill>
                  <a:schemeClr val="bg1"/>
                </a:solidFill>
              </a:rPr>
              <a:t>docs &amp; scaffolding Q. to refresh memory for </a:t>
            </a:r>
            <a:r>
              <a:rPr lang="en-US" dirty="0" smtClean="0">
                <a:solidFill>
                  <a:schemeClr val="bg1"/>
                </a:solidFill>
              </a:rPr>
              <a:t>	content</a:t>
            </a:r>
            <a:endParaRPr lang="en-US" dirty="0">
              <a:solidFill>
                <a:schemeClr val="bg1"/>
              </a:solidFill>
            </a:endParaRPr>
          </a:p>
          <a:p>
            <a:pPr marL="0" lvl="0" indent="0">
              <a:buNone/>
            </a:pPr>
            <a:r>
              <a:rPr lang="en-US" dirty="0" smtClean="0">
                <a:solidFill>
                  <a:schemeClr val="bg1"/>
                </a:solidFill>
              </a:rPr>
              <a:t>2. Read </a:t>
            </a:r>
            <a:r>
              <a:rPr lang="en-US" dirty="0">
                <a:solidFill>
                  <a:schemeClr val="bg1"/>
                </a:solidFill>
              </a:rPr>
              <a:t>last 2 pages:  “Key Ideas from Docs”  &amp;   </a:t>
            </a:r>
            <a:r>
              <a:rPr lang="en-US" dirty="0" smtClean="0">
                <a:solidFill>
                  <a:schemeClr val="bg1"/>
                </a:solidFill>
              </a:rPr>
              <a:t>	“”</a:t>
            </a:r>
            <a:r>
              <a:rPr lang="en-US" dirty="0">
                <a:solidFill>
                  <a:schemeClr val="bg1"/>
                </a:solidFill>
              </a:rPr>
              <a:t>Relevant Outside Info</a:t>
            </a:r>
            <a:r>
              <a:rPr lang="en-US" dirty="0" smtClean="0">
                <a:solidFill>
                  <a:schemeClr val="bg1"/>
                </a:solidFill>
              </a:rPr>
              <a:t>”; Place </a:t>
            </a:r>
            <a:r>
              <a:rPr lang="en-US" dirty="0">
                <a:solidFill>
                  <a:schemeClr val="bg1"/>
                </a:solidFill>
              </a:rPr>
              <a:t>a checkmark next </a:t>
            </a:r>
            <a:r>
              <a:rPr lang="en-US" dirty="0" smtClean="0">
                <a:solidFill>
                  <a:schemeClr val="bg1"/>
                </a:solidFill>
              </a:rPr>
              <a:t>	   to the info you </a:t>
            </a:r>
            <a:r>
              <a:rPr lang="en-US" dirty="0">
                <a:solidFill>
                  <a:schemeClr val="bg1"/>
                </a:solidFill>
              </a:rPr>
              <a:t>know enough </a:t>
            </a:r>
            <a:r>
              <a:rPr lang="en-US" dirty="0" smtClean="0">
                <a:solidFill>
                  <a:schemeClr val="bg1"/>
                </a:solidFill>
              </a:rPr>
              <a:t>about to </a:t>
            </a:r>
            <a:r>
              <a:rPr lang="en-US" dirty="0">
                <a:solidFill>
                  <a:schemeClr val="bg1"/>
                </a:solidFill>
              </a:rPr>
              <a:t>use </a:t>
            </a:r>
            <a:r>
              <a:rPr lang="en-US" dirty="0" smtClean="0">
                <a:solidFill>
                  <a:schemeClr val="bg1"/>
                </a:solidFill>
              </a:rPr>
              <a:t>if you  	   were to write this essay.</a:t>
            </a:r>
            <a:endParaRPr lang="en-US" dirty="0">
              <a:solidFill>
                <a:schemeClr val="bg1"/>
              </a:solidFill>
            </a:endParaRPr>
          </a:p>
          <a:p>
            <a:endParaRPr lang="en-US" dirty="0"/>
          </a:p>
        </p:txBody>
      </p:sp>
      <p:sp>
        <p:nvSpPr>
          <p:cNvPr id="3" name="Title 2"/>
          <p:cNvSpPr>
            <a:spLocks noGrp="1"/>
          </p:cNvSpPr>
          <p:nvPr>
            <p:ph type="title"/>
          </p:nvPr>
        </p:nvSpPr>
        <p:spPr>
          <a:xfrm>
            <a:off x="533400" y="0"/>
            <a:ext cx="8229600" cy="1219200"/>
          </a:xfrm>
        </p:spPr>
        <p:txBody>
          <a:bodyPr/>
          <a:lstStyle/>
          <a:p>
            <a:pPr algn="ctr"/>
            <a:r>
              <a:rPr lang="en-US" dirty="0" smtClean="0">
                <a:solidFill>
                  <a:schemeClr val="bg1"/>
                </a:solidFill>
              </a:rPr>
              <a:t>Westward Expansion D.B.Q.</a:t>
            </a:r>
            <a:endParaRPr lang="en-US" dirty="0">
              <a:solidFill>
                <a:schemeClr val="bg1"/>
              </a:solidFill>
            </a:endParaRPr>
          </a:p>
        </p:txBody>
      </p:sp>
    </p:spTree>
    <p:extLst>
      <p:ext uri="{BB962C8B-B14F-4D97-AF65-F5344CB8AC3E}">
        <p14:creationId xmlns:p14="http://schemas.microsoft.com/office/powerpoint/2010/main" val="4437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91200"/>
          </a:xfrm>
        </p:spPr>
        <p:txBody>
          <a:bodyPr/>
          <a:lstStyle/>
          <a:p>
            <a:pPr marL="0" lvl="0" indent="0">
              <a:buNone/>
            </a:pPr>
            <a:endParaRPr lang="en-US" dirty="0" smtClean="0">
              <a:solidFill>
                <a:schemeClr val="bg1"/>
              </a:solidFill>
            </a:endParaRPr>
          </a:p>
          <a:p>
            <a:pPr marL="0" lvl="0" indent="0">
              <a:buNone/>
            </a:pPr>
            <a:r>
              <a:rPr lang="en-US" dirty="0" smtClean="0">
                <a:solidFill>
                  <a:schemeClr val="bg1"/>
                </a:solidFill>
              </a:rPr>
              <a:t>3.  Review </a:t>
            </a:r>
            <a:r>
              <a:rPr lang="en-US" b="1" i="1" dirty="0" smtClean="0">
                <a:solidFill>
                  <a:schemeClr val="bg1"/>
                </a:solidFill>
              </a:rPr>
              <a:t>Thesis </a:t>
            </a:r>
            <a:r>
              <a:rPr lang="en-US" b="1" i="1" dirty="0">
                <a:solidFill>
                  <a:schemeClr val="bg1"/>
                </a:solidFill>
              </a:rPr>
              <a:t>Paragraph </a:t>
            </a:r>
            <a:r>
              <a:rPr lang="en-US" b="1" i="1" dirty="0" smtClean="0">
                <a:solidFill>
                  <a:schemeClr val="bg1"/>
                </a:solidFill>
              </a:rPr>
              <a:t>checklist </a:t>
            </a:r>
            <a:r>
              <a:rPr lang="en-US" dirty="0" smtClean="0">
                <a:solidFill>
                  <a:schemeClr val="bg1"/>
                </a:solidFill>
              </a:rPr>
              <a:t>&amp; be ready to</a:t>
            </a:r>
          </a:p>
          <a:p>
            <a:pPr marL="0" lvl="0" indent="0">
              <a:buNone/>
            </a:pPr>
            <a:r>
              <a:rPr lang="en-US" dirty="0">
                <a:solidFill>
                  <a:schemeClr val="bg1"/>
                </a:solidFill>
              </a:rPr>
              <a:t>	</a:t>
            </a:r>
            <a:r>
              <a:rPr lang="en-US" dirty="0" smtClean="0">
                <a:solidFill>
                  <a:schemeClr val="bg1"/>
                </a:solidFill>
              </a:rPr>
              <a:t>write a Thesis Paragraph (6-8 sentences)</a:t>
            </a:r>
            <a:r>
              <a:rPr lang="en-US" dirty="0">
                <a:solidFill>
                  <a:schemeClr val="bg1"/>
                </a:solidFill>
              </a:rPr>
              <a:t>	 </a:t>
            </a:r>
          </a:p>
          <a:p>
            <a:pPr marL="0" lvl="0" indent="0">
              <a:buNone/>
            </a:pPr>
            <a:endParaRPr lang="en-US" dirty="0" smtClean="0">
              <a:solidFill>
                <a:schemeClr val="bg1"/>
              </a:solidFill>
            </a:endParaRPr>
          </a:p>
          <a:p>
            <a:pPr marL="0" lvl="0" indent="0">
              <a:buNone/>
            </a:pPr>
            <a:r>
              <a:rPr lang="en-US" dirty="0" smtClean="0">
                <a:solidFill>
                  <a:schemeClr val="bg1"/>
                </a:solidFill>
              </a:rPr>
              <a:t>4.  Ask </a:t>
            </a:r>
            <a:r>
              <a:rPr lang="en-US" dirty="0">
                <a:solidFill>
                  <a:schemeClr val="bg1"/>
                </a:solidFill>
              </a:rPr>
              <a:t>a clarifying question </a:t>
            </a:r>
            <a:r>
              <a:rPr lang="en-US" dirty="0" smtClean="0">
                <a:solidFill>
                  <a:schemeClr val="bg1"/>
                </a:solidFill>
              </a:rPr>
              <a:t>or restate the task</a:t>
            </a:r>
          </a:p>
          <a:p>
            <a:pPr lvl="0"/>
            <a:endParaRPr lang="en-US" dirty="0">
              <a:solidFill>
                <a:schemeClr val="bg1"/>
              </a:solidFill>
            </a:endParaRPr>
          </a:p>
          <a:p>
            <a:pPr marL="514350" lvl="0" indent="-514350">
              <a:buAutoNum type="arabicPeriod" startAt="5"/>
            </a:pPr>
            <a:r>
              <a:rPr lang="en-US" dirty="0" smtClean="0">
                <a:solidFill>
                  <a:schemeClr val="bg1"/>
                </a:solidFill>
              </a:rPr>
              <a:t>Write the first draft of your Thesis Paragraph</a:t>
            </a:r>
          </a:p>
          <a:p>
            <a:pPr marL="366713" lvl="1" indent="0">
              <a:buNone/>
            </a:pPr>
            <a:r>
              <a:rPr lang="en-US" smtClean="0">
                <a:solidFill>
                  <a:schemeClr val="bg1"/>
                </a:solidFill>
              </a:rPr>
              <a:t>		     (Take 15 minutes)</a:t>
            </a:r>
            <a:endParaRPr lang="en-US" dirty="0">
              <a:solidFill>
                <a:schemeClr val="bg1"/>
              </a:solidFill>
            </a:endParaRPr>
          </a:p>
          <a:p>
            <a:pPr marL="514350" lvl="0" indent="-514350">
              <a:buAutoNum type="arabicPeriod" startAt="5"/>
            </a:pPr>
            <a:r>
              <a:rPr lang="en-US" dirty="0" smtClean="0">
                <a:solidFill>
                  <a:schemeClr val="bg1"/>
                </a:solidFill>
              </a:rPr>
              <a:t>Pair/Share Thesis paragraph drafts, using the checklist; provide feedback</a:t>
            </a:r>
          </a:p>
          <a:p>
            <a:pPr marL="514350" lvl="0" indent="-514350">
              <a:buAutoNum type="arabicPeriod" startAt="5"/>
            </a:pPr>
            <a:endParaRPr lang="en-US" dirty="0">
              <a:solidFill>
                <a:schemeClr val="bg1"/>
              </a:solidFill>
            </a:endParaRPr>
          </a:p>
          <a:p>
            <a:pPr marL="514350" lvl="0" indent="-514350">
              <a:buAutoNum type="arabicPeriod" startAt="5"/>
            </a:pPr>
            <a:r>
              <a:rPr lang="en-US" dirty="0" smtClean="0">
                <a:solidFill>
                  <a:schemeClr val="bg1"/>
                </a:solidFill>
              </a:rPr>
              <a:t>Homework:  Type up revised Thesis Paragraph &amp; bring it to next class</a:t>
            </a:r>
          </a:p>
          <a:p>
            <a:pPr marL="514350" lvl="0" indent="-514350">
              <a:buAutoNum type="arabicPeriod" startAt="5"/>
            </a:pPr>
            <a:endParaRPr lang="en-US" dirty="0">
              <a:solidFill>
                <a:schemeClr val="bg1"/>
              </a:solidFill>
            </a:endParaRPr>
          </a:p>
          <a:p>
            <a:pPr marL="514350" lvl="0" indent="-514350">
              <a:buAutoNum type="arabicPeriod" startAt="5"/>
            </a:pPr>
            <a:endParaRPr lang="en-US" dirty="0" smtClean="0">
              <a:solidFill>
                <a:schemeClr val="bg1"/>
              </a:solidFill>
            </a:endParaRPr>
          </a:p>
          <a:p>
            <a:pPr lvl="0"/>
            <a:endParaRPr lang="en-US" dirty="0">
              <a:solidFill>
                <a:schemeClr val="bg1"/>
              </a:solidFill>
            </a:endParaRPr>
          </a:p>
          <a:p>
            <a:endParaRPr lang="en-US" dirty="0">
              <a:solidFill>
                <a:schemeClr val="bg1"/>
              </a:solidFill>
            </a:endParaRPr>
          </a:p>
        </p:txBody>
      </p:sp>
      <p:sp>
        <p:nvSpPr>
          <p:cNvPr id="3" name="Title 2"/>
          <p:cNvSpPr>
            <a:spLocks noGrp="1"/>
          </p:cNvSpPr>
          <p:nvPr>
            <p:ph type="title"/>
          </p:nvPr>
        </p:nvSpPr>
        <p:spPr>
          <a:xfrm flipV="1">
            <a:off x="457200" y="0"/>
            <a:ext cx="8229600" cy="152400"/>
          </a:xfrm>
        </p:spPr>
        <p:txBody>
          <a:bodyPr>
            <a:normAutofit fontScale="90000"/>
          </a:bodyPr>
          <a:lstStyle/>
          <a:p>
            <a:endParaRPr lang="en-US" dirty="0"/>
          </a:p>
        </p:txBody>
      </p:sp>
    </p:spTree>
    <p:extLst>
      <p:ext uri="{BB962C8B-B14F-4D97-AF65-F5344CB8AC3E}">
        <p14:creationId xmlns:p14="http://schemas.microsoft.com/office/powerpoint/2010/main" val="2979442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Content Placeholder 4" descr="Waud, Building the Transcontinental Railroad"/>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457200" y="1407849"/>
            <a:ext cx="6248400" cy="3813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51824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a:solidFill>
                  <a:schemeClr val="tx1"/>
                </a:solidFill>
              </a:rPr>
              <a:t>Frances Palmer, Across the Continent: “Westward the Course of Empire Takes Its Way,” lithograph, 1868, Currier &amp; Ives</a:t>
            </a:r>
          </a:p>
          <a:p>
            <a:endParaRPr lang="en-US" dirty="0">
              <a:solidFill>
                <a:schemeClr val="tx1"/>
              </a:solidFill>
            </a:endParaRPr>
          </a:p>
        </p:txBody>
      </p:sp>
      <p:sp>
        <p:nvSpPr>
          <p:cNvPr id="4" name="Title 3"/>
          <p:cNvSpPr>
            <a:spLocks noGrp="1"/>
          </p:cNvSpPr>
          <p:nvPr>
            <p:ph type="title"/>
          </p:nvPr>
        </p:nvSpPr>
        <p:spPr/>
        <p:txBody>
          <a:bodyPr/>
          <a:lstStyle/>
          <a:p>
            <a:endParaRPr lang="en-US"/>
          </a:p>
        </p:txBody>
      </p:sp>
      <p:pic>
        <p:nvPicPr>
          <p:cNvPr id="5" name="Content Placeholder 4" descr="Palmer, Westward the Course of Empire, 1868"/>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7200" y="1291780"/>
            <a:ext cx="6248400" cy="40458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08560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a:solidFill>
                  <a:schemeClr val="tx1"/>
                </a:solidFill>
              </a:rPr>
              <a:t>Miller, Surround of Buffalo by Indians, </a:t>
            </a:r>
            <a:r>
              <a:rPr lang="en-US" dirty="0" err="1">
                <a:solidFill>
                  <a:schemeClr val="tx1"/>
                </a:solidFill>
              </a:rPr>
              <a:t>ca</a:t>
            </a:r>
            <a:r>
              <a:rPr lang="en-US" dirty="0">
                <a:solidFill>
                  <a:schemeClr val="tx1"/>
                </a:solidFill>
              </a:rPr>
              <a:t> 1848-58</a:t>
            </a:r>
          </a:p>
          <a:p>
            <a:endParaRPr lang="en-US" dirty="0"/>
          </a:p>
        </p:txBody>
      </p:sp>
      <p:sp>
        <p:nvSpPr>
          <p:cNvPr id="4" name="Title 3"/>
          <p:cNvSpPr>
            <a:spLocks noGrp="1"/>
          </p:cNvSpPr>
          <p:nvPr>
            <p:ph type="title"/>
          </p:nvPr>
        </p:nvSpPr>
        <p:spPr/>
        <p:txBody>
          <a:bodyPr/>
          <a:lstStyle/>
          <a:p>
            <a:endParaRPr lang="en-US"/>
          </a:p>
        </p:txBody>
      </p:sp>
      <p:pic>
        <p:nvPicPr>
          <p:cNvPr id="5" name="Content Placeholder 4" descr="Miller, Surround of Buffalo by Indians, ca 1848-58"/>
          <p:cNvPicPr>
            <a:picLocks noGrp="1" noChangeAspect="1" noChangeArrowheads="1"/>
          </p:cNvPicPr>
          <p:nvPr>
            <p:ph sz="quarter" idx="1"/>
          </p:nvPr>
        </p:nvPicPr>
        <p:blipFill>
          <a:blip r:embed="rId2" cstate="print">
            <a:lum bright="-6000" contrast="24000"/>
            <a:extLst>
              <a:ext uri="{28A0092B-C50C-407E-A947-70E740481C1C}">
                <a14:useLocalDpi xmlns:a14="http://schemas.microsoft.com/office/drawing/2010/main" val="0"/>
              </a:ext>
            </a:extLst>
          </a:blip>
          <a:srcRect/>
          <a:stretch>
            <a:fillRect/>
          </a:stretch>
        </p:blipFill>
        <p:spPr bwMode="auto">
          <a:xfrm>
            <a:off x="457200" y="1176232"/>
            <a:ext cx="6248400" cy="427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88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a:solidFill>
                  <a:schemeClr val="tx1"/>
                </a:solidFill>
              </a:rPr>
              <a:t>Alfred Jacob Miller, The Lost Greenhorn, </a:t>
            </a:r>
            <a:r>
              <a:rPr lang="en-US" dirty="0" err="1">
                <a:solidFill>
                  <a:schemeClr val="tx1"/>
                </a:solidFill>
              </a:rPr>
              <a:t>n.d</a:t>
            </a:r>
            <a:endParaRPr lang="en-US" dirty="0">
              <a:solidFill>
                <a:schemeClr val="tx1"/>
              </a:solidFill>
            </a:endParaRPr>
          </a:p>
        </p:txBody>
      </p:sp>
      <p:sp>
        <p:nvSpPr>
          <p:cNvPr id="4" name="Title 3"/>
          <p:cNvSpPr>
            <a:spLocks noGrp="1"/>
          </p:cNvSpPr>
          <p:nvPr>
            <p:ph type="title"/>
          </p:nvPr>
        </p:nvSpPr>
        <p:spPr/>
        <p:txBody>
          <a:bodyPr/>
          <a:lstStyle/>
          <a:p>
            <a:endParaRPr lang="en-US"/>
          </a:p>
        </p:txBody>
      </p:sp>
      <p:pic>
        <p:nvPicPr>
          <p:cNvPr id="5" name="Picture 2" descr="Miller, Lost Greenhorn, 1850s"/>
          <p:cNvPicPr>
            <a:picLocks noGrp="1" noChangeAspect="1" noChangeArrowheads="1"/>
          </p:cNvPicPr>
          <p:nvPr>
            <p:ph sz="quarter" idx="1"/>
          </p:nvPr>
        </p:nvPicPr>
        <p:blipFill>
          <a:blip r:embed="rId2" cstate="print">
            <a:lum bright="-24000" contrast="-12000"/>
            <a:extLst>
              <a:ext uri="{28A0092B-C50C-407E-A947-70E740481C1C}">
                <a14:useLocalDpi xmlns:a14="http://schemas.microsoft.com/office/drawing/2010/main" val="0"/>
              </a:ext>
            </a:extLst>
          </a:blip>
          <a:srcRect/>
          <a:stretch>
            <a:fillRect/>
          </a:stretch>
        </p:blipFill>
        <p:spPr bwMode="auto">
          <a:xfrm>
            <a:off x="503600" y="1219200"/>
            <a:ext cx="5946936" cy="43434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198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pPr>
              <a:spcBef>
                <a:spcPct val="30000"/>
              </a:spcBef>
            </a:pPr>
            <a:r>
              <a:rPr lang="en-US" dirty="0">
                <a:solidFill>
                  <a:schemeClr val="tx1"/>
                </a:solidFill>
              </a:rPr>
              <a:t>Stanley, John Mix, Herd of Bison near Jesse, 1853</a:t>
            </a:r>
          </a:p>
          <a:p>
            <a:pPr>
              <a:spcBef>
                <a:spcPct val="30000"/>
              </a:spcBef>
            </a:pPr>
            <a:r>
              <a:rPr lang="en-US" dirty="0">
                <a:solidFill>
                  <a:schemeClr val="tx1"/>
                </a:solidFill>
              </a:rPr>
              <a:t> (lithograph in Pacific Railroad Survey reports)</a:t>
            </a:r>
          </a:p>
          <a:p>
            <a:endParaRPr lang="en-US" dirty="0"/>
          </a:p>
        </p:txBody>
      </p:sp>
      <p:sp>
        <p:nvSpPr>
          <p:cNvPr id="4" name="Title 3"/>
          <p:cNvSpPr>
            <a:spLocks noGrp="1"/>
          </p:cNvSpPr>
          <p:nvPr>
            <p:ph type="title"/>
          </p:nvPr>
        </p:nvSpPr>
        <p:spPr/>
        <p:txBody>
          <a:bodyPr/>
          <a:lstStyle/>
          <a:p>
            <a:endParaRPr lang="en-US"/>
          </a:p>
        </p:txBody>
      </p:sp>
      <p:pic>
        <p:nvPicPr>
          <p:cNvPr id="5" name="Content Placeholder 4" descr="stanley"/>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b="1492"/>
          <a:stretch>
            <a:fillRect/>
          </a:stretch>
        </p:blipFill>
        <p:spPr bwMode="auto">
          <a:xfrm>
            <a:off x="457200" y="1310422"/>
            <a:ext cx="6248400" cy="400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20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a:solidFill>
                  <a:schemeClr val="tx1"/>
                </a:solidFill>
              </a:rPr>
              <a:t>William Jacob Hays, </a:t>
            </a:r>
          </a:p>
          <a:p>
            <a:r>
              <a:rPr lang="en-US" dirty="0">
                <a:solidFill>
                  <a:schemeClr val="tx1"/>
                </a:solidFill>
              </a:rPr>
              <a:t>A Herd of Bison Crossing </a:t>
            </a:r>
          </a:p>
          <a:p>
            <a:r>
              <a:rPr lang="en-US" dirty="0">
                <a:solidFill>
                  <a:schemeClr val="tx1"/>
                </a:solidFill>
              </a:rPr>
              <a:t>the Missouri River, 1863</a:t>
            </a:r>
          </a:p>
          <a:p>
            <a:endParaRPr lang="en-US" dirty="0"/>
          </a:p>
        </p:txBody>
      </p:sp>
      <p:sp>
        <p:nvSpPr>
          <p:cNvPr id="4" name="Title 3"/>
          <p:cNvSpPr>
            <a:spLocks noGrp="1"/>
          </p:cNvSpPr>
          <p:nvPr>
            <p:ph type="title"/>
          </p:nvPr>
        </p:nvSpPr>
        <p:spPr/>
        <p:txBody>
          <a:bodyPr/>
          <a:lstStyle/>
          <a:p>
            <a:endParaRPr lang="en-US"/>
          </a:p>
        </p:txBody>
      </p:sp>
      <p:pic>
        <p:nvPicPr>
          <p:cNvPr id="5" name="Picture 2" descr="Hays, Herd of Bison Crossing Missouri River, 1863"/>
          <p:cNvPicPr>
            <a:picLocks noGrp="1" noChangeAspect="1" noChangeArrowheads="1"/>
          </p:cNvPicPr>
          <p:nvPr>
            <p:ph sz="quarter" idx="1"/>
          </p:nvPr>
        </p:nvPicPr>
        <p:blipFill>
          <a:blip r:embed="rId2" cstate="print">
            <a:lum bright="-24000" contrast="-6000"/>
            <a:extLst>
              <a:ext uri="{28A0092B-C50C-407E-A947-70E740481C1C}">
                <a14:useLocalDpi xmlns:a14="http://schemas.microsoft.com/office/drawing/2010/main" val="0"/>
              </a:ext>
            </a:extLst>
          </a:blip>
          <a:srcRect/>
          <a:stretch>
            <a:fillRect/>
          </a:stretch>
        </p:blipFill>
        <p:spPr bwMode="auto">
          <a:xfrm>
            <a:off x="829970" y="1959559"/>
            <a:ext cx="5502859" cy="2710282"/>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33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2" descr="Bierstadt, Oregon Trail, 1869"/>
          <p:cNvPicPr>
            <a:picLocks noGrp="1" noChangeAspect="1" noChangeArrowheads="1"/>
          </p:cNvPicPr>
          <p:nvPr>
            <p:ph sz="quarter" idx="1"/>
          </p:nvPr>
        </p:nvPicPr>
        <p:blipFill>
          <a:blip r:embed="rId2" cstate="print">
            <a:lum bright="-18000" contrast="6000"/>
            <a:extLst>
              <a:ext uri="{28A0092B-C50C-407E-A947-70E740481C1C}">
                <a14:useLocalDpi xmlns:a14="http://schemas.microsoft.com/office/drawing/2010/main" val="0"/>
              </a:ext>
            </a:extLst>
          </a:blip>
          <a:srcRect/>
          <a:stretch>
            <a:fillRect/>
          </a:stretch>
        </p:blipFill>
        <p:spPr bwMode="auto">
          <a:xfrm>
            <a:off x="457200" y="1395870"/>
            <a:ext cx="6248400" cy="3837659"/>
          </a:xfrm>
          <a:prstGeom prst="rect">
            <a:avLst/>
          </a:prstGeom>
          <a:noFill/>
          <a:ln w="9525">
            <a:solidFill>
              <a:srgbClr val="777777"/>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46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2" descr="Image_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791160" y="2189928"/>
            <a:ext cx="4542839" cy="29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146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r>
              <a:rPr lang="en-US" sz="3600" dirty="0" smtClean="0"/>
              <a:t>   </a:t>
            </a:r>
            <a:r>
              <a:rPr lang="en-US" sz="3600" dirty="0" smtClean="0">
                <a:solidFill>
                  <a:schemeClr val="accent3">
                    <a:lumMod val="40000"/>
                    <a:lumOff val="60000"/>
                  </a:schemeClr>
                </a:solidFill>
              </a:rPr>
              <a:t>John O’Sullivan</a:t>
            </a:r>
          </a:p>
          <a:p>
            <a:pPr marL="0" indent="0">
              <a:buNone/>
            </a:pPr>
            <a:r>
              <a:rPr lang="en-US" sz="2800" i="1" dirty="0" smtClean="0">
                <a:solidFill>
                  <a:schemeClr val="accent3">
                    <a:lumMod val="40000"/>
                    <a:lumOff val="60000"/>
                  </a:schemeClr>
                </a:solidFill>
              </a:rPr>
              <a:t>     Democratic Review </a:t>
            </a:r>
          </a:p>
          <a:p>
            <a:pPr marL="0" indent="0">
              <a:buNone/>
            </a:pPr>
            <a:r>
              <a:rPr lang="en-US" sz="2800" dirty="0">
                <a:solidFill>
                  <a:schemeClr val="accent3">
                    <a:lumMod val="40000"/>
                    <a:lumOff val="60000"/>
                  </a:schemeClr>
                </a:solidFill>
              </a:rPr>
              <a:t>	</a:t>
            </a:r>
            <a:r>
              <a:rPr lang="en-US" sz="2800" dirty="0" smtClean="0">
                <a:solidFill>
                  <a:schemeClr val="accent3">
                    <a:lumMod val="40000"/>
                    <a:lumOff val="60000"/>
                  </a:schemeClr>
                </a:solidFill>
              </a:rPr>
              <a:t>		1830’s-40’s</a:t>
            </a:r>
          </a:p>
          <a:p>
            <a:pPr marL="0" indent="0" algn="ctr">
              <a:buNone/>
            </a:pPr>
            <a:endParaRPr lang="en-US" sz="3600" dirty="0">
              <a:solidFill>
                <a:schemeClr val="accent3">
                  <a:lumMod val="40000"/>
                  <a:lumOff val="60000"/>
                </a:schemeClr>
              </a:solidFill>
            </a:endParaRPr>
          </a:p>
          <a:p>
            <a:pPr marL="0" indent="0" algn="ctr">
              <a:buNone/>
            </a:pPr>
            <a:endParaRPr lang="en-US" sz="3600" dirty="0"/>
          </a:p>
        </p:txBody>
      </p:sp>
      <p:sp>
        <p:nvSpPr>
          <p:cNvPr id="3" name="Text Placeholder 2"/>
          <p:cNvSpPr>
            <a:spLocks noGrp="1"/>
          </p:cNvSpPr>
          <p:nvPr>
            <p:ph type="body" idx="2"/>
          </p:nvPr>
        </p:nvSpPr>
        <p:spPr>
          <a:xfrm>
            <a:off x="4495800" y="685800"/>
            <a:ext cx="3581400" cy="4648200"/>
          </a:xfrm>
        </p:spPr>
        <p:txBody>
          <a:bodyPr/>
          <a:lstStyle/>
          <a:p>
            <a:pPr algn="ctr"/>
            <a:r>
              <a:rPr lang="en-US" sz="4000" dirty="0" smtClean="0">
                <a:latin typeface="Algerian" pitchFamily="82" charset="0"/>
              </a:rPr>
              <a:t>	MANIFEST 	DESTINY</a:t>
            </a:r>
            <a:endParaRPr lang="en-US" sz="4000" dirty="0">
              <a:latin typeface="Algerian" pitchFamily="82" charset="0"/>
            </a:endParaRPr>
          </a:p>
        </p:txBody>
      </p:sp>
      <p:sp>
        <p:nvSpPr>
          <p:cNvPr id="4" name="Title 3"/>
          <p:cNvSpPr>
            <a:spLocks noGrp="1"/>
          </p:cNvSpPr>
          <p:nvPr>
            <p:ph type="title"/>
          </p:nvPr>
        </p:nvSpPr>
        <p:spPr/>
        <p:txBody>
          <a:bodyPr/>
          <a:lstStyle/>
          <a:p>
            <a:endParaRPr lang="en-US" dirty="0"/>
          </a:p>
        </p:txBody>
      </p:sp>
      <p:pic>
        <p:nvPicPr>
          <p:cNvPr id="1026" name="Picture 2" descr="G:\Images Westward Expansion\John O'sulliv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29" y="1676400"/>
            <a:ext cx="196215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whittredge"/>
          <p:cNvPicPr>
            <a:picLocks noChangeAspect="1" noChangeArrowheads="1"/>
          </p:cNvPicPr>
          <p:nvPr/>
        </p:nvPicPr>
        <p:blipFill>
          <a:blip r:embed="rId3">
            <a:extLst>
              <a:ext uri="{28A0092B-C50C-407E-A947-70E740481C1C}">
                <a14:useLocalDpi xmlns:a14="http://schemas.microsoft.com/office/drawing/2010/main" val="0"/>
              </a:ext>
            </a:extLst>
          </a:blip>
          <a:srcRect t="27071" r="999"/>
          <a:stretch>
            <a:fillRect/>
          </a:stretch>
        </p:blipFill>
        <p:spPr bwMode="auto">
          <a:xfrm>
            <a:off x="3298371" y="2555908"/>
            <a:ext cx="5029200" cy="2908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2057400" y="5791200"/>
            <a:ext cx="6863025" cy="584775"/>
          </a:xfrm>
          <a:prstGeom prst="rect">
            <a:avLst/>
          </a:prstGeom>
          <a:noFill/>
        </p:spPr>
        <p:txBody>
          <a:bodyPr wrap="square" rtlCol="0">
            <a:spAutoFit/>
          </a:bodyPr>
          <a:lstStyle/>
          <a:p>
            <a:pPr algn="ctr"/>
            <a:r>
              <a:rPr lang="en-US" sz="1600" dirty="0"/>
              <a:t>Worthington </a:t>
            </a:r>
            <a:r>
              <a:rPr lang="en-US" sz="1600" dirty="0" err="1"/>
              <a:t>Whittredge</a:t>
            </a:r>
            <a:r>
              <a:rPr lang="en-US" sz="1600" dirty="0"/>
              <a:t>, Wagon Train in the Plains, Platte River, Colorado, </a:t>
            </a:r>
            <a:r>
              <a:rPr lang="en-US" sz="1600" dirty="0" smtClean="0"/>
              <a:t>(</a:t>
            </a:r>
            <a:r>
              <a:rPr lang="en-US" sz="1600" dirty="0"/>
              <a:t>The Pope Expedition), 1866</a:t>
            </a:r>
          </a:p>
        </p:txBody>
      </p:sp>
    </p:spTree>
    <p:extLst>
      <p:ext uri="{BB962C8B-B14F-4D97-AF65-F5344CB8AC3E}">
        <p14:creationId xmlns:p14="http://schemas.microsoft.com/office/powerpoint/2010/main" val="2774911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60000"/>
                    <a:lumOff val="40000"/>
                  </a:schemeClr>
                </a:solidFill>
              </a:rPr>
              <a:t>Cherokee Nation v. Georgia  1831</a:t>
            </a:r>
            <a:endParaRPr lang="en-US" dirty="0">
              <a:solidFill>
                <a:schemeClr val="accent3">
                  <a:lumMod val="60000"/>
                  <a:lumOff val="40000"/>
                </a:schemeClr>
              </a:solidFill>
            </a:endParaRPr>
          </a:p>
        </p:txBody>
      </p:sp>
      <p:sp>
        <p:nvSpPr>
          <p:cNvPr id="3" name="Content Placeholder 2"/>
          <p:cNvSpPr>
            <a:spLocks noGrp="1"/>
          </p:cNvSpPr>
          <p:nvPr>
            <p:ph sz="half" idx="1"/>
          </p:nvPr>
        </p:nvSpPr>
        <p:spPr>
          <a:xfrm>
            <a:off x="457200" y="1524000"/>
            <a:ext cx="8382000" cy="4572000"/>
          </a:xfrm>
        </p:spPr>
        <p:txBody>
          <a:bodyPr/>
          <a:lstStyle/>
          <a:p>
            <a:r>
              <a:rPr lang="en-US" sz="2800" u="sng" dirty="0" smtClean="0">
                <a:solidFill>
                  <a:schemeClr val="bg1"/>
                </a:solidFill>
              </a:rPr>
              <a:t>Issue</a:t>
            </a:r>
            <a:r>
              <a:rPr lang="en-US" sz="2800" dirty="0" smtClean="0">
                <a:solidFill>
                  <a:schemeClr val="bg1"/>
                </a:solidFill>
              </a:rPr>
              <a:t>: Whether the state of Georgia could enforce its state laws upon the Cherokee Nation and deny the constitutional jurisdiction of the Supreme Court</a:t>
            </a:r>
          </a:p>
          <a:p>
            <a:pPr marL="0" indent="0">
              <a:buNone/>
            </a:pPr>
            <a:endParaRPr lang="en-US" sz="2800" dirty="0" smtClean="0">
              <a:solidFill>
                <a:schemeClr val="bg1"/>
              </a:solidFill>
            </a:endParaRPr>
          </a:p>
          <a:p>
            <a:r>
              <a:rPr lang="en-US" sz="2800" u="sng" dirty="0" smtClean="0">
                <a:solidFill>
                  <a:schemeClr val="bg1"/>
                </a:solidFill>
              </a:rPr>
              <a:t>Opinion</a:t>
            </a:r>
            <a:r>
              <a:rPr lang="en-US" sz="2800" dirty="0" smtClean="0">
                <a:solidFill>
                  <a:schemeClr val="bg1"/>
                </a:solidFill>
              </a:rPr>
              <a:t>: The Supreme Court denied the Cherokees’ request, reasoning it had no jurisdiction to decide such a case.  Chief Justice John Marshall wrote, “this is not the tribunal that can redress the past or prevent the future.”</a:t>
            </a:r>
            <a:endParaRPr lang="en-US" sz="2800" dirty="0">
              <a:solidFill>
                <a:schemeClr val="bg1"/>
              </a:solidFill>
            </a:endParaRPr>
          </a:p>
        </p:txBody>
      </p:sp>
      <p:sp>
        <p:nvSpPr>
          <p:cNvPr id="4" name="Content Placeholder 3"/>
          <p:cNvSpPr>
            <a:spLocks noGrp="1"/>
          </p:cNvSpPr>
          <p:nvPr>
            <p:ph sz="half" idx="2"/>
          </p:nvPr>
        </p:nvSpPr>
        <p:spPr/>
        <p:txBody>
          <a:bodyPr/>
          <a:lstStyle/>
          <a:p>
            <a:endParaRPr lang="en-US" dirty="0" smtClean="0"/>
          </a:p>
          <a:p>
            <a:endParaRPr lang="en-US" dirty="0"/>
          </a:p>
        </p:txBody>
      </p:sp>
    </p:spTree>
    <p:extLst>
      <p:ext uri="{BB962C8B-B14F-4D97-AF65-F5344CB8AC3E}">
        <p14:creationId xmlns:p14="http://schemas.microsoft.com/office/powerpoint/2010/main" val="3917347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60000"/>
                    <a:lumOff val="40000"/>
                  </a:schemeClr>
                </a:solidFill>
              </a:rPr>
              <a:t>Worchester v. Georgia  1832</a:t>
            </a:r>
            <a:endParaRPr lang="en-US" dirty="0">
              <a:solidFill>
                <a:schemeClr val="accent3">
                  <a:lumMod val="60000"/>
                  <a:lumOff val="40000"/>
                </a:schemeClr>
              </a:solidFill>
            </a:endParaRPr>
          </a:p>
        </p:txBody>
      </p:sp>
      <p:sp>
        <p:nvSpPr>
          <p:cNvPr id="3" name="Content Placeholder 2"/>
          <p:cNvSpPr>
            <a:spLocks noGrp="1"/>
          </p:cNvSpPr>
          <p:nvPr>
            <p:ph sz="half" idx="1"/>
          </p:nvPr>
        </p:nvSpPr>
        <p:spPr>
          <a:xfrm>
            <a:off x="457200" y="1524000"/>
            <a:ext cx="8305800" cy="4572000"/>
          </a:xfrm>
        </p:spPr>
        <p:txBody>
          <a:bodyPr/>
          <a:lstStyle/>
          <a:p>
            <a:r>
              <a:rPr lang="en-US" u="sng" dirty="0" smtClean="0">
                <a:solidFill>
                  <a:schemeClr val="bg1"/>
                </a:solidFill>
              </a:rPr>
              <a:t>Issue</a:t>
            </a:r>
            <a:r>
              <a:rPr lang="en-US" dirty="0" smtClean="0">
                <a:solidFill>
                  <a:schemeClr val="bg1"/>
                </a:solidFill>
              </a:rPr>
              <a:t>: Whether States had the reserve power to pass laws concerning the Indian nations</a:t>
            </a:r>
          </a:p>
          <a:p>
            <a:endParaRPr lang="en-US" dirty="0">
              <a:solidFill>
                <a:schemeClr val="bg1"/>
              </a:solidFill>
            </a:endParaRPr>
          </a:p>
          <a:p>
            <a:r>
              <a:rPr lang="en-US" u="sng" dirty="0" smtClean="0">
                <a:solidFill>
                  <a:schemeClr val="bg1"/>
                </a:solidFill>
              </a:rPr>
              <a:t>Opinion</a:t>
            </a:r>
            <a:r>
              <a:rPr lang="en-US" dirty="0" smtClean="0">
                <a:solidFill>
                  <a:schemeClr val="bg1"/>
                </a:solidFill>
              </a:rPr>
              <a:t>: The Court ruled that the State had no power to pass any laws affecting the Cherokees because federal jurisdiction over the Cherokees was exclusive.  </a:t>
            </a:r>
          </a:p>
          <a:p>
            <a:endParaRPr lang="en-US" dirty="0">
              <a:solidFill>
                <a:schemeClr val="bg1"/>
              </a:solidFill>
            </a:endParaRPr>
          </a:p>
          <a:p>
            <a:r>
              <a:rPr lang="en-US" dirty="0" smtClean="0">
                <a:solidFill>
                  <a:schemeClr val="bg1"/>
                </a:solidFill>
              </a:rPr>
              <a:t>Jackson stated that Chief Justice Marshall had made his decision; now let him enforce it!</a:t>
            </a:r>
          </a:p>
          <a:p>
            <a:endParaRPr lang="en-US" dirty="0" smtClean="0">
              <a:solidFill>
                <a:schemeClr val="bg1"/>
              </a:solidFill>
            </a:endParaRPr>
          </a:p>
          <a:p>
            <a:r>
              <a:rPr lang="en-US" dirty="0" smtClean="0">
                <a:solidFill>
                  <a:schemeClr val="bg1"/>
                </a:solidFill>
              </a:rPr>
              <a:t>Led to the “Trail of Tears” </a:t>
            </a:r>
          </a:p>
          <a:p>
            <a:endParaRPr lang="en-US" dirty="0"/>
          </a:p>
        </p:txBody>
      </p:sp>
      <p:sp>
        <p:nvSpPr>
          <p:cNvPr id="4" name="Content Placeholder 3"/>
          <p:cNvSpPr>
            <a:spLocks noGrp="1"/>
          </p:cNvSpPr>
          <p:nvPr>
            <p:ph sz="half" idx="2"/>
          </p:nvPr>
        </p:nvSpPr>
        <p:spPr>
          <a:xfrm>
            <a:off x="8458200" y="5867400"/>
            <a:ext cx="249936" cy="228600"/>
          </a:xfrm>
        </p:spPr>
        <p:txBody>
          <a:bodyPr/>
          <a:lstStyle/>
          <a:p>
            <a:endParaRPr lang="en-US" dirty="0"/>
          </a:p>
        </p:txBody>
      </p:sp>
    </p:spTree>
    <p:extLst>
      <p:ext uri="{BB962C8B-B14F-4D97-AF65-F5344CB8AC3E}">
        <p14:creationId xmlns:p14="http://schemas.microsoft.com/office/powerpoint/2010/main" val="3236750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dirty="0" smtClean="0"/>
              <a:t>Trail </a:t>
            </a:r>
            <a:r>
              <a:rPr smtClean="0"/>
              <a:t>of Tears  1838-39</a:t>
            </a:r>
            <a:endParaRPr dirty="0"/>
          </a:p>
        </p:txBody>
      </p:sp>
      <p:pic>
        <p:nvPicPr>
          <p:cNvPr id="23554" name="Picture 4"/>
          <p:cNvPicPr>
            <a:picLocks noGrp="1" noChangeAspect="1" noChangeArrowheads="1"/>
          </p:cNvPicPr>
          <p:nvPr>
            <p:ph sz="half" idx="1"/>
          </p:nvPr>
        </p:nvPicPr>
        <p:blipFill>
          <a:blip r:embed="rId2"/>
          <a:srcRect/>
          <a:stretch>
            <a:fillRect/>
          </a:stretch>
        </p:blipFill>
        <p:spPr>
          <a:xfrm>
            <a:off x="304800" y="1981200"/>
            <a:ext cx="3352800" cy="2260208"/>
          </a:xfrm>
        </p:spPr>
      </p:pic>
      <p:pic>
        <p:nvPicPr>
          <p:cNvPr id="23555" name="Picture 2"/>
          <p:cNvPicPr>
            <a:picLocks noGrp="1" noChangeAspect="1" noChangeArrowheads="1"/>
          </p:cNvPicPr>
          <p:nvPr>
            <p:ph sz="half" idx="2"/>
          </p:nvPr>
        </p:nvPicPr>
        <p:blipFill>
          <a:blip r:embed="rId3"/>
          <a:srcRect/>
          <a:stretch>
            <a:fillRect/>
          </a:stretch>
        </p:blipFill>
        <p:spPr>
          <a:xfrm>
            <a:off x="4479472" y="2819400"/>
            <a:ext cx="3908877" cy="22098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bg1"/>
                </a:solidFill>
                <a:latin typeface="Lucida Calligraphy"/>
                <a:cs typeface="Lucida Calligraphy"/>
              </a:rPr>
              <a:t>Constitutional Questions</a:t>
            </a:r>
            <a:endParaRPr lang="en-US" sz="4400" dirty="0">
              <a:solidFill>
                <a:schemeClr val="bg1"/>
              </a:solidFill>
              <a:latin typeface="Lucida Calligraphy"/>
              <a:cs typeface="Lucida Calligraphy"/>
            </a:endParaRPr>
          </a:p>
        </p:txBody>
      </p:sp>
      <p:sp>
        <p:nvSpPr>
          <p:cNvPr id="3" name="Content Placeholder 2"/>
          <p:cNvSpPr>
            <a:spLocks noGrp="1"/>
          </p:cNvSpPr>
          <p:nvPr>
            <p:ph sz="half" idx="1"/>
          </p:nvPr>
        </p:nvSpPr>
        <p:spPr>
          <a:xfrm>
            <a:off x="457200" y="1524000"/>
            <a:ext cx="8305800" cy="4572000"/>
          </a:xfrm>
        </p:spPr>
        <p:txBody>
          <a:bodyPr/>
          <a:lstStyle/>
          <a:p>
            <a:pPr marL="0" indent="0">
              <a:buNone/>
            </a:pPr>
            <a:endParaRPr lang="en-US" sz="4400" dirty="0" smtClean="0">
              <a:solidFill>
                <a:schemeClr val="bg1"/>
              </a:solidFill>
            </a:endParaRPr>
          </a:p>
          <a:p>
            <a:pPr marL="0" indent="0" algn="ctr">
              <a:buNone/>
            </a:pPr>
            <a:r>
              <a:rPr lang="en-US" sz="4400" dirty="0" smtClean="0">
                <a:solidFill>
                  <a:schemeClr val="bg1"/>
                </a:solidFill>
              </a:rPr>
              <a:t>Separation of Powers </a:t>
            </a:r>
          </a:p>
          <a:p>
            <a:pPr marL="0" indent="0" algn="ctr">
              <a:buNone/>
            </a:pPr>
            <a:r>
              <a:rPr lang="en-US" sz="4000" dirty="0" smtClean="0">
                <a:solidFill>
                  <a:schemeClr val="bg1"/>
                </a:solidFill>
              </a:rPr>
              <a:t>(Checks &amp; Balances)</a:t>
            </a:r>
            <a:endParaRPr lang="en-US" dirty="0">
              <a:solidFill>
                <a:schemeClr val="bg1"/>
              </a:solidFill>
            </a:endParaRPr>
          </a:p>
          <a:p>
            <a:pPr marL="0" indent="0">
              <a:buNone/>
            </a:pPr>
            <a:r>
              <a:rPr lang="en-US" dirty="0" smtClean="0">
                <a:solidFill>
                  <a:schemeClr val="bg1"/>
                </a:solidFill>
              </a:rPr>
              <a:t>			---------------------</a:t>
            </a:r>
            <a:endParaRPr lang="en-US" sz="4400" dirty="0" smtClean="0">
              <a:solidFill>
                <a:schemeClr val="bg1"/>
              </a:solidFill>
            </a:endParaRPr>
          </a:p>
          <a:p>
            <a:pPr marL="0" indent="0" algn="ctr">
              <a:buNone/>
            </a:pPr>
            <a:r>
              <a:rPr lang="en-US" sz="4400" dirty="0" smtClean="0">
                <a:solidFill>
                  <a:schemeClr val="bg1"/>
                </a:solidFill>
              </a:rPr>
              <a:t>Federalism</a:t>
            </a:r>
            <a:endParaRPr lang="en-US" sz="4400" dirty="0">
              <a:solidFill>
                <a:schemeClr val="bg1"/>
              </a:solidFill>
            </a:endParaRPr>
          </a:p>
        </p:txBody>
      </p:sp>
      <p:sp>
        <p:nvSpPr>
          <p:cNvPr id="4" name="Content Placeholder 3"/>
          <p:cNvSpPr>
            <a:spLocks noGrp="1"/>
          </p:cNvSpPr>
          <p:nvPr>
            <p:ph sz="half" idx="2"/>
          </p:nvPr>
        </p:nvSpPr>
        <p:spPr>
          <a:xfrm>
            <a:off x="8610600" y="6019800"/>
            <a:ext cx="97536" cy="76200"/>
          </a:xfrm>
        </p:spPr>
        <p:txBody>
          <a:bodyPr/>
          <a:lstStyle/>
          <a:p>
            <a:endParaRPr lang="en-US" dirty="0"/>
          </a:p>
        </p:txBody>
      </p:sp>
    </p:spTree>
    <p:extLst>
      <p:ext uri="{BB962C8B-B14F-4D97-AF65-F5344CB8AC3E}">
        <p14:creationId xmlns:p14="http://schemas.microsoft.com/office/powerpoint/2010/main" val="2556993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7" name="Picture 2" descr="cowboy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69577" y="1524000"/>
            <a:ext cx="4831976"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026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2" descr="nicod"/>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92530" y="457200"/>
            <a:ext cx="477774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133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2" descr="http://ctah.binghamton.edu/jennifer/exoduster1.gif"/>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38275" y="619125"/>
            <a:ext cx="428625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03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pPr algn="ctr" fontAlgn="auto">
              <a:spcAft>
                <a:spcPts val="0"/>
              </a:spcAft>
              <a:buFont typeface="Wingdings 2"/>
              <a:buNone/>
              <a:defRPr/>
            </a:pPr>
            <a:r>
              <a:rPr lang="en-US" dirty="0" smtClean="0"/>
              <a:t>Little Turtle</a:t>
            </a:r>
            <a:endParaRPr lang="en-US" dirty="0"/>
          </a:p>
        </p:txBody>
      </p:sp>
      <p:pic>
        <p:nvPicPr>
          <p:cNvPr id="19458" name="Picture 4"/>
          <p:cNvPicPr>
            <a:picLocks noGrp="1" noChangeAspect="1" noChangeArrowheads="1"/>
          </p:cNvPicPr>
          <p:nvPr>
            <p:ph sz="half" idx="2"/>
          </p:nvPr>
        </p:nvPicPr>
        <p:blipFill>
          <a:blip r:embed="rId2"/>
          <a:srcRect/>
          <a:stretch>
            <a:fillRect/>
          </a:stretch>
        </p:blipFill>
        <p:spPr>
          <a:xfrm>
            <a:off x="1547813" y="2925763"/>
            <a:ext cx="1857375" cy="2466975"/>
          </a:xfrm>
        </p:spPr>
      </p:pic>
      <p:pic>
        <p:nvPicPr>
          <p:cNvPr id="19459" name="Picture 3"/>
          <p:cNvPicPr>
            <a:picLocks noGrp="1" noChangeAspect="1" noChangeArrowheads="1"/>
          </p:cNvPicPr>
          <p:nvPr>
            <p:ph sz="quarter" idx="4"/>
          </p:nvPr>
        </p:nvPicPr>
        <p:blipFill>
          <a:blip r:embed="rId3"/>
          <a:srcRect/>
          <a:stretch>
            <a:fillRect/>
          </a:stretch>
        </p:blipFill>
        <p:spPr>
          <a:xfrm>
            <a:off x="5668963" y="3014663"/>
            <a:ext cx="2000250" cy="2286000"/>
          </a:xfrm>
        </p:spPr>
      </p:pic>
      <p:sp>
        <p:nvSpPr>
          <p:cNvPr id="2" name="Title 1"/>
          <p:cNvSpPr>
            <a:spLocks noGrp="1"/>
          </p:cNvSpPr>
          <p:nvPr>
            <p:ph type="title"/>
          </p:nvPr>
        </p:nvSpPr>
        <p:spPr/>
        <p:txBody>
          <a:bodyPr/>
          <a:lstStyle/>
          <a:p>
            <a:pPr fontAlgn="auto">
              <a:spcAft>
                <a:spcPts val="0"/>
              </a:spcAft>
              <a:defRPr/>
            </a:pPr>
            <a:r>
              <a:rPr dirty="0" smtClean="0"/>
              <a:t>Battle of Wabash River</a:t>
            </a:r>
            <a:endParaRPr dirty="0"/>
          </a:p>
        </p:txBody>
      </p:sp>
      <p:sp>
        <p:nvSpPr>
          <p:cNvPr id="10" name="Text Placeholder 9"/>
          <p:cNvSpPr>
            <a:spLocks noGrp="1"/>
          </p:cNvSpPr>
          <p:nvPr>
            <p:ph type="body" idx="3"/>
          </p:nvPr>
        </p:nvSpPr>
        <p:spPr>
          <a:noFill/>
          <a:ln/>
        </p:spPr>
        <p:txBody>
          <a:bodyPr/>
          <a:lstStyle/>
          <a:p>
            <a:pPr algn="ctr" fontAlgn="auto">
              <a:spcAft>
                <a:spcPts val="0"/>
              </a:spcAft>
              <a:buFont typeface="Wingdings 2"/>
              <a:buNone/>
              <a:defRPr/>
            </a:pPr>
            <a:r>
              <a:rPr lang="en-US" dirty="0" smtClean="0"/>
              <a:t>St. Clair defeated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Autofit/>
          </a:bodyPr>
          <a:lstStyle/>
          <a:p>
            <a:pPr fontAlgn="auto">
              <a:spcAft>
                <a:spcPts val="0"/>
              </a:spcAft>
              <a:defRPr/>
            </a:pPr>
            <a:r>
              <a:rPr sz="2000" smtClean="0"/>
              <a:t>“This </a:t>
            </a:r>
            <a:r>
              <a:rPr sz="2000" err="1" smtClean="0"/>
              <a:t>immence</a:t>
            </a:r>
            <a:r>
              <a:rPr sz="2000" smtClean="0"/>
              <a:t> river so far as we have yet ascended, waters one of the fairest portions of the globe, not do I believe that there is in the universe a similar extent of country, equally fertile, well watered, and intersected by such a number of navigable streams” </a:t>
            </a:r>
            <a:r>
              <a:rPr sz="2000" b="1" smtClean="0"/>
              <a:t>Lewis to his mother, from Fort Mandan, March 31, 1805</a:t>
            </a:r>
            <a:endParaRPr sz="2000"/>
          </a:p>
        </p:txBody>
      </p:sp>
      <p:pic>
        <p:nvPicPr>
          <p:cNvPr id="21506" name="Picture 2"/>
          <p:cNvPicPr>
            <a:picLocks noGrp="1" noChangeAspect="1" noChangeArrowheads="1"/>
          </p:cNvPicPr>
          <p:nvPr>
            <p:ph sz="half" idx="1"/>
          </p:nvPr>
        </p:nvPicPr>
        <p:blipFill>
          <a:blip r:embed="rId2"/>
          <a:srcRect/>
          <a:stretch>
            <a:fillRect/>
          </a:stretch>
        </p:blipFill>
        <p:spPr>
          <a:xfrm>
            <a:off x="1066800" y="2743200"/>
            <a:ext cx="2200275" cy="3317875"/>
          </a:xfrm>
        </p:spPr>
      </p:pic>
      <p:pic>
        <p:nvPicPr>
          <p:cNvPr id="21507" name="Picture 3"/>
          <p:cNvPicPr>
            <a:picLocks noGrp="1" noChangeAspect="1" noChangeArrowheads="1"/>
          </p:cNvPicPr>
          <p:nvPr>
            <p:ph sz="half" idx="2"/>
          </p:nvPr>
        </p:nvPicPr>
        <p:blipFill>
          <a:blip r:embed="rId3"/>
          <a:srcRect/>
          <a:stretch>
            <a:fillRect/>
          </a:stretch>
        </p:blipFill>
        <p:spPr>
          <a:xfrm>
            <a:off x="4114800" y="2895600"/>
            <a:ext cx="4265613" cy="3019425"/>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Grp="1" noChangeAspect="1" noChangeArrowheads="1"/>
          </p:cNvPicPr>
          <p:nvPr>
            <p:ph idx="1"/>
          </p:nvPr>
        </p:nvPicPr>
        <p:blipFill>
          <a:blip r:embed="rId2"/>
          <a:srcRect/>
          <a:stretch>
            <a:fillRect/>
          </a:stretch>
        </p:blipFill>
        <p:spPr>
          <a:xfrm>
            <a:off x="1600200" y="1905000"/>
            <a:ext cx="5586413" cy="4130675"/>
          </a:xfrm>
        </p:spPr>
      </p:pic>
      <p:sp>
        <p:nvSpPr>
          <p:cNvPr id="2" name="Title 1"/>
          <p:cNvSpPr>
            <a:spLocks noGrp="1"/>
          </p:cNvSpPr>
          <p:nvPr>
            <p:ph type="title"/>
          </p:nvPr>
        </p:nvSpPr>
        <p:spPr/>
        <p:txBody>
          <a:bodyPr>
            <a:normAutofit fontScale="90000"/>
          </a:bodyPr>
          <a:lstStyle/>
          <a:p>
            <a:pPr fontAlgn="auto">
              <a:spcAft>
                <a:spcPts val="0"/>
              </a:spcAft>
              <a:defRPr/>
            </a:pPr>
            <a:r>
              <a:rPr smtClean="0"/>
              <a:t>War of 1812 </a:t>
            </a:r>
            <a:br>
              <a:rPr smtClean="0"/>
            </a:br>
            <a:r>
              <a:rPr smtClean="0"/>
              <a:t>(Battle of New Orleans 1815)</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715000"/>
          </a:xfrm>
        </p:spPr>
        <p:txBody>
          <a:bodyPr/>
          <a:lstStyle/>
          <a:p>
            <a:pPr marL="0" indent="0">
              <a:buNone/>
            </a:pPr>
            <a:r>
              <a:rPr lang="en-US" u="sng" dirty="0" smtClean="0"/>
              <a:t>Document Study</a:t>
            </a:r>
            <a:r>
              <a:rPr lang="en-US" dirty="0" smtClean="0"/>
              <a:t>:</a:t>
            </a:r>
          </a:p>
          <a:p>
            <a:pPr marL="0" indent="0">
              <a:buNone/>
            </a:pPr>
            <a:endParaRPr lang="en-US" dirty="0"/>
          </a:p>
          <a:p>
            <a:pPr marL="0" indent="0">
              <a:buNone/>
            </a:pPr>
            <a:endParaRPr lang="en-US" dirty="0" smtClean="0"/>
          </a:p>
          <a:p>
            <a:pPr marL="0" indent="0">
              <a:buNone/>
            </a:pPr>
            <a:endParaRPr lang="fi-FI" b="1" dirty="0"/>
          </a:p>
          <a:p>
            <a:pPr marL="0" indent="0">
              <a:buNone/>
            </a:pPr>
            <a:r>
              <a:rPr lang="fi-FI" sz="2800" b="1" dirty="0" smtClean="0"/>
              <a:t>John </a:t>
            </a:r>
            <a:r>
              <a:rPr lang="fi-FI" sz="2800" b="1" dirty="0"/>
              <a:t>L. O'Sullivan on </a:t>
            </a:r>
            <a:r>
              <a:rPr lang="fi-FI" sz="2800" b="1" i="1" dirty="0"/>
              <a:t>Manifest Destiny</a:t>
            </a:r>
            <a:r>
              <a:rPr lang="fi-FI" sz="2800" b="1" dirty="0"/>
              <a:t>, 1839</a:t>
            </a:r>
            <a:r>
              <a:rPr lang="fi-FI" sz="2800" dirty="0"/>
              <a:t> </a:t>
            </a:r>
            <a:endParaRPr lang="en-US" sz="2800" dirty="0"/>
          </a:p>
          <a:p>
            <a:pPr marL="0" indent="0">
              <a:buNone/>
            </a:pPr>
            <a:endParaRPr lang="en-US" sz="2000" dirty="0" smtClean="0"/>
          </a:p>
          <a:p>
            <a:pPr marL="0" indent="0">
              <a:buNone/>
            </a:pPr>
            <a:r>
              <a:rPr lang="en-US" sz="1800" dirty="0" smtClean="0"/>
              <a:t>Excerpted </a:t>
            </a:r>
            <a:r>
              <a:rPr lang="en-US" sz="1800" dirty="0"/>
              <a:t>from "The Great Nation of Futurity," </a:t>
            </a:r>
            <a:r>
              <a:rPr lang="en-US" sz="1800" i="1" dirty="0"/>
              <a:t>The United States Democratic </a:t>
            </a:r>
            <a:r>
              <a:rPr lang="en-US" sz="1800" i="1" dirty="0" smtClean="0"/>
              <a:t>Review</a:t>
            </a:r>
            <a:r>
              <a:rPr lang="en-US" sz="1800" dirty="0"/>
              <a:t>, Volume 6, Issue 23, pp. </a:t>
            </a:r>
            <a:r>
              <a:rPr lang="en-US" sz="1800" dirty="0" smtClean="0"/>
              <a:t>426-430</a:t>
            </a:r>
          </a:p>
          <a:p>
            <a:pPr marL="0" indent="0">
              <a:buNone/>
            </a:pPr>
            <a:r>
              <a:rPr lang="en-US" sz="1800" dirty="0" smtClean="0"/>
              <a:t>	https</a:t>
            </a:r>
            <a:r>
              <a:rPr lang="en-US" sz="1800" dirty="0"/>
              <a:t>://www.mtholyoke.edu/acad/intrel/osulliva.htm</a:t>
            </a:r>
          </a:p>
          <a:p>
            <a:pPr marL="0" indent="0">
              <a:buNone/>
            </a:pPr>
            <a:endParaRPr lang="en-US" sz="2000" dirty="0"/>
          </a:p>
        </p:txBody>
      </p:sp>
      <p:sp>
        <p:nvSpPr>
          <p:cNvPr id="3" name="Text Placeholder 2"/>
          <p:cNvSpPr>
            <a:spLocks noGrp="1"/>
          </p:cNvSpPr>
          <p:nvPr>
            <p:ph type="body" idx="2"/>
          </p:nvPr>
        </p:nvSpPr>
        <p:spPr/>
        <p:txBody>
          <a:bodyPr/>
          <a:lstStyle/>
          <a:p>
            <a:endParaRPr lang="en-US" dirty="0"/>
          </a:p>
        </p:txBody>
      </p:sp>
      <p:sp>
        <p:nvSpPr>
          <p:cNvPr id="4" name="Title 3"/>
          <p:cNvSpPr>
            <a:spLocks noGrp="1"/>
          </p:cNvSpPr>
          <p:nvPr>
            <p:ph type="title"/>
          </p:nvPr>
        </p:nvSpPr>
        <p:spPr/>
        <p:txBody>
          <a:bodyPr/>
          <a:lstStyle/>
          <a:p>
            <a:endParaRPr lang="en-US" dirty="0"/>
          </a:p>
        </p:txBody>
      </p:sp>
      <p:pic>
        <p:nvPicPr>
          <p:cNvPr id="1026" name="Picture 2" descr="C:\Users\WendyT\Pictures\oregon tr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4495800"/>
            <a:ext cx="340178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endyT\Pictures\pione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00743"/>
            <a:ext cx="3652157" cy="160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3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305800" cy="5715000"/>
          </a:xfrm>
        </p:spPr>
        <p:txBody>
          <a:bodyPr/>
          <a:lstStyle/>
          <a:p>
            <a:pPr marL="0" indent="0">
              <a:buNone/>
            </a:pPr>
            <a:r>
              <a:rPr lang="en-US" sz="3200" dirty="0" smtClean="0">
                <a:solidFill>
                  <a:schemeClr val="accent2">
                    <a:lumMod val="60000"/>
                    <a:lumOff val="40000"/>
                  </a:schemeClr>
                </a:solidFill>
              </a:rPr>
              <a:t>Common Core Reading &amp; Writing Lesson</a:t>
            </a:r>
          </a:p>
          <a:p>
            <a:pPr marL="0" indent="0">
              <a:buNone/>
            </a:pPr>
            <a:endParaRPr lang="en-US" sz="3200" dirty="0"/>
          </a:p>
          <a:p>
            <a:pPr marL="0" indent="0">
              <a:buNone/>
            </a:pPr>
            <a:r>
              <a:rPr lang="en-US" sz="2800" u="sng" dirty="0" smtClean="0">
                <a:solidFill>
                  <a:schemeClr val="bg2">
                    <a:lumMod val="50000"/>
                  </a:schemeClr>
                </a:solidFill>
              </a:rPr>
              <a:t>Reading Standard for Literacy </a:t>
            </a:r>
          </a:p>
          <a:p>
            <a:pPr marL="0" indent="0">
              <a:buNone/>
            </a:pPr>
            <a:r>
              <a:rPr lang="en-US" sz="2800" dirty="0" smtClean="0"/>
              <a:t>#4  Determine the meaning of words and phrases as they are used in a text, including analyzing how an author uses and refines the meaning of a key term over the course of a text</a:t>
            </a:r>
          </a:p>
          <a:p>
            <a:pPr marL="0" indent="0">
              <a:buNone/>
            </a:pPr>
            <a:endParaRPr lang="en-US" sz="2800" dirty="0"/>
          </a:p>
          <a:p>
            <a:pPr marL="0" indent="0">
              <a:buNone/>
            </a:pPr>
            <a:r>
              <a:rPr lang="en-US" sz="2800" u="sng" dirty="0" smtClean="0">
                <a:solidFill>
                  <a:schemeClr val="bg1"/>
                </a:solidFill>
              </a:rPr>
              <a:t>Writing Standard for Literacy</a:t>
            </a:r>
          </a:p>
          <a:p>
            <a:pPr marL="0" indent="0">
              <a:buNone/>
            </a:pPr>
            <a:r>
              <a:rPr lang="en-US" sz="2800" dirty="0" smtClean="0"/>
              <a:t>#1c Use words, phrases, and clauses to link major sections of text and clarify the relationship between claims, reasons, and evidence</a:t>
            </a:r>
            <a:endParaRPr lang="en-US" sz="2800" dirty="0"/>
          </a:p>
        </p:txBody>
      </p:sp>
      <p:sp>
        <p:nvSpPr>
          <p:cNvPr id="3" name="Text Placeholder 2"/>
          <p:cNvSpPr>
            <a:spLocks noGrp="1"/>
          </p:cNvSpPr>
          <p:nvPr>
            <p:ph type="body" idx="2"/>
          </p:nvPr>
        </p:nvSpPr>
        <p:spPr>
          <a:xfrm>
            <a:off x="8720328" y="1600200"/>
            <a:ext cx="45719" cy="3733800"/>
          </a:xfrm>
        </p:spPr>
        <p:txBody>
          <a:bodyPr/>
          <a:lstStyle/>
          <a:p>
            <a:endParaRPr lang="en-US" dirty="0"/>
          </a:p>
        </p:txBody>
      </p:sp>
      <p:sp>
        <p:nvSpPr>
          <p:cNvPr id="4" name="Title 3"/>
          <p:cNvSpPr>
            <a:spLocks noGrp="1"/>
          </p:cNvSpPr>
          <p:nvPr>
            <p:ph type="title"/>
          </p:nvPr>
        </p:nvSpPr>
        <p:spPr>
          <a:xfrm>
            <a:off x="8458200" y="457200"/>
            <a:ext cx="304800" cy="1066800"/>
          </a:xfrm>
        </p:spPr>
        <p:txBody>
          <a:bodyPr/>
          <a:lstStyle/>
          <a:p>
            <a:endParaRPr lang="en-US" dirty="0"/>
          </a:p>
        </p:txBody>
      </p:sp>
    </p:spTree>
    <p:extLst>
      <p:ext uri="{BB962C8B-B14F-4D97-AF65-F5344CB8AC3E}">
        <p14:creationId xmlns:p14="http://schemas.microsoft.com/office/powerpoint/2010/main" val="47796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458200" cy="5715000"/>
          </a:xfrm>
        </p:spPr>
        <p:txBody>
          <a:bodyPr/>
          <a:lstStyle/>
          <a:p>
            <a:pPr marL="0" indent="0">
              <a:buNone/>
            </a:pPr>
            <a:r>
              <a:rPr lang="en-US" dirty="0" smtClean="0">
                <a:solidFill>
                  <a:schemeClr val="accent2"/>
                </a:solidFill>
              </a:rPr>
              <a:t>YOUR TASK (Formative Assessment):</a:t>
            </a:r>
          </a:p>
          <a:p>
            <a:pPr marL="0" indent="0">
              <a:buNone/>
            </a:pPr>
            <a:r>
              <a:rPr lang="en-US" dirty="0" smtClean="0"/>
              <a:t>To write a paragraph in your own words that defines “Manifest Destiny” (O’Sullivan’s “claim”) and cites specific reasons and evidence from the text that explains why O’Sullivan believed we were so “destined” for this greatness.</a:t>
            </a:r>
          </a:p>
          <a:p>
            <a:pPr marL="0" indent="0">
              <a:buNone/>
            </a:pPr>
            <a:endParaRPr lang="en-US" dirty="0"/>
          </a:p>
          <a:p>
            <a:pPr marL="0" indent="0">
              <a:buNone/>
            </a:pPr>
            <a:r>
              <a:rPr lang="en-US" dirty="0" smtClean="0">
                <a:solidFill>
                  <a:schemeClr val="accent2"/>
                </a:solidFill>
              </a:rPr>
              <a:t>OUR PROCESS:</a:t>
            </a:r>
          </a:p>
          <a:p>
            <a:pPr marL="514350" indent="-514350">
              <a:buAutoNum type="arabicPeriod"/>
            </a:pPr>
            <a:r>
              <a:rPr lang="en-US" dirty="0" smtClean="0"/>
              <a:t>Share read document focusing on Academic Language (Tier 2 &amp; 3 terms)</a:t>
            </a:r>
          </a:p>
          <a:p>
            <a:pPr marL="514350" indent="-514350">
              <a:buAutoNum type="arabicPeriod"/>
            </a:pPr>
            <a:r>
              <a:rPr lang="en-US" dirty="0" smtClean="0"/>
              <a:t>Summarize main ideas in 4 excerpts &amp; put these in your own words</a:t>
            </a:r>
          </a:p>
          <a:p>
            <a:pPr marL="514350" indent="-514350">
              <a:buAutoNum type="arabicPeriod"/>
            </a:pPr>
            <a:r>
              <a:rPr lang="en-US" dirty="0" smtClean="0"/>
              <a:t>Combine summary sentences into a paragraph</a:t>
            </a:r>
            <a:endParaRPr lang="en-US" dirty="0"/>
          </a:p>
        </p:txBody>
      </p:sp>
      <p:sp>
        <p:nvSpPr>
          <p:cNvPr id="3" name="Text Placeholder 2"/>
          <p:cNvSpPr>
            <a:spLocks noGrp="1"/>
          </p:cNvSpPr>
          <p:nvPr>
            <p:ph type="body" idx="2"/>
          </p:nvPr>
        </p:nvSpPr>
        <p:spPr>
          <a:xfrm>
            <a:off x="8686800" y="1600200"/>
            <a:ext cx="79248" cy="3733800"/>
          </a:xfrm>
        </p:spPr>
        <p:txBody>
          <a:bodyPr/>
          <a:lstStyle/>
          <a:p>
            <a:endParaRPr lang="en-US" dirty="0"/>
          </a:p>
        </p:txBody>
      </p:sp>
      <p:sp>
        <p:nvSpPr>
          <p:cNvPr id="4" name="Title 3"/>
          <p:cNvSpPr>
            <a:spLocks noGrp="1"/>
          </p:cNvSpPr>
          <p:nvPr>
            <p:ph type="title"/>
          </p:nvPr>
        </p:nvSpPr>
        <p:spPr>
          <a:xfrm>
            <a:off x="8686800" y="457200"/>
            <a:ext cx="76200" cy="1066800"/>
          </a:xfrm>
        </p:spPr>
        <p:txBody>
          <a:bodyPr/>
          <a:lstStyle/>
          <a:p>
            <a:endParaRPr lang="en-US" dirty="0"/>
          </a:p>
        </p:txBody>
      </p:sp>
    </p:spTree>
    <p:extLst>
      <p:ext uri="{BB962C8B-B14F-4D97-AF65-F5344CB8AC3E}">
        <p14:creationId xmlns:p14="http://schemas.microsoft.com/office/powerpoint/2010/main" val="344162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458200" cy="5715000"/>
          </a:xfrm>
        </p:spPr>
        <p:txBody>
          <a:bodyPr/>
          <a:lstStyle/>
          <a:p>
            <a:pPr marL="0" indent="0">
              <a:buNone/>
            </a:pPr>
            <a:r>
              <a:rPr lang="en-US" sz="3200" dirty="0" smtClean="0">
                <a:solidFill>
                  <a:schemeClr val="accent2">
                    <a:lumMod val="60000"/>
                    <a:lumOff val="40000"/>
                  </a:schemeClr>
                </a:solidFill>
                <a:latin typeface="Algerian" pitchFamily="82" charset="0"/>
              </a:rPr>
              <a:t>Basic Assumptions: Manifest Destiny</a:t>
            </a:r>
          </a:p>
          <a:p>
            <a:endParaRPr lang="en-US" dirty="0" smtClean="0"/>
          </a:p>
          <a:p>
            <a:r>
              <a:rPr lang="en-US" sz="3600" dirty="0" smtClean="0"/>
              <a:t>Americans were building a new civilization in the 19</a:t>
            </a:r>
            <a:r>
              <a:rPr lang="en-US" sz="3600" baseline="30000" dirty="0" smtClean="0"/>
              <a:t>th</a:t>
            </a:r>
            <a:r>
              <a:rPr lang="en-US" sz="3600" dirty="0" smtClean="0"/>
              <a:t> C, whereas European nations were falling apart</a:t>
            </a:r>
          </a:p>
          <a:p>
            <a:endParaRPr lang="en-US" sz="3600" dirty="0" smtClean="0"/>
          </a:p>
          <a:p>
            <a:r>
              <a:rPr lang="en-US" sz="3600" dirty="0" smtClean="0"/>
              <a:t>Americans were granting individual rights to all peoples in the newly acquired territories</a:t>
            </a:r>
          </a:p>
        </p:txBody>
      </p:sp>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2651584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305800" cy="5715000"/>
          </a:xfrm>
        </p:spPr>
        <p:txBody>
          <a:bodyPr/>
          <a:lstStyle/>
          <a:p>
            <a:endParaRPr lang="en-US" sz="3600" dirty="0" smtClean="0"/>
          </a:p>
          <a:p>
            <a:r>
              <a:rPr lang="en-US" sz="3600" dirty="0" smtClean="0"/>
              <a:t>Democracy in the Western Hemisphere was a “palatable antidote” to the archaic monarchy in the Old World</a:t>
            </a:r>
          </a:p>
          <a:p>
            <a:endParaRPr lang="en-US" sz="3600" dirty="0"/>
          </a:p>
          <a:p>
            <a:r>
              <a:rPr lang="en-US" sz="3600" dirty="0" smtClean="0"/>
              <a:t>American pioneers had a “moral idealism” that would seed the new territories</a:t>
            </a:r>
          </a:p>
          <a:p>
            <a:endParaRPr lang="en-US" dirty="0"/>
          </a:p>
          <a:p>
            <a:endParaRPr lang="en-US" dirty="0"/>
          </a:p>
        </p:txBody>
      </p:sp>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654897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382000" cy="5715000"/>
          </a:xfrm>
        </p:spPr>
        <p:txBody>
          <a:bodyPr/>
          <a:lstStyle/>
          <a:p>
            <a:endParaRPr lang="en-US" sz="3600" dirty="0" smtClean="0"/>
          </a:p>
          <a:p>
            <a:r>
              <a:rPr lang="en-US" sz="3600" dirty="0" smtClean="0"/>
              <a:t>Divine Providence, through some selection process, wished to entrust the future of humanity to the leadership of the new “city on the hill”</a:t>
            </a:r>
          </a:p>
          <a:p>
            <a:endParaRPr lang="en-US" sz="3600" dirty="0"/>
          </a:p>
          <a:p>
            <a:r>
              <a:rPr lang="en-US" sz="3600" dirty="0" smtClean="0"/>
              <a:t>Americans had every justification for opposing or dominating any race or culture that chose not to share these positions</a:t>
            </a:r>
          </a:p>
          <a:p>
            <a:endParaRPr lang="en-US" sz="3600" dirty="0"/>
          </a:p>
          <a:p>
            <a:endParaRPr lang="en-US" dirty="0" smtClean="0"/>
          </a:p>
          <a:p>
            <a:endParaRPr lang="en-US" dirty="0"/>
          </a:p>
        </p:txBody>
      </p:sp>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841087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598</TotalTime>
  <Words>954</Words>
  <Application>Microsoft Office PowerPoint</Application>
  <PresentationFormat>On-screen Show (4:3)</PresentationFormat>
  <Paragraphs>165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Louisiana Purchase</vt:lpstr>
      <vt:lpstr>Why Go West?</vt:lpstr>
      <vt:lpstr>PowerPoint Presentation</vt:lpstr>
      <vt:lpstr>PowerPoint Presentation</vt:lpstr>
      <vt:lpstr>Frederick Jackson Turner   Frontier Thesis</vt:lpstr>
      <vt:lpstr>PowerPoint Presentation</vt:lpstr>
      <vt:lpstr>Frederick Jackson Turner’s</vt:lpstr>
      <vt:lpstr>  Critics of the Frontier Thesis</vt:lpstr>
      <vt:lpstr>PowerPoint Presentation</vt:lpstr>
      <vt:lpstr>Westward Expansion D.B.Q.</vt:lpstr>
      <vt:lpstr>Westward Expansion D.B.Q.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Cherokee Nation v. Georgia  1831</vt:lpstr>
      <vt:lpstr>Worchester v. Georgia  1832</vt:lpstr>
      <vt:lpstr>Trail of Tears  1838-39</vt:lpstr>
      <vt:lpstr>Constitutional Questions</vt:lpstr>
      <vt:lpstr>PowerPoint Presentation</vt:lpstr>
      <vt:lpstr>PowerPoint Presentation</vt:lpstr>
      <vt:lpstr>PowerPoint Presentation</vt:lpstr>
      <vt:lpstr>Battle of Wabash River</vt:lpstr>
      <vt:lpstr>“This immence river so far as we have yet ascended, waters one of the fairest portions of the globe, not do I believe that there is in the universe a similar extent of country, equally fertile, well watered, and intersected by such a number of navigable streams” Lewis to his mother, from Fort Mandan, March 31, 1805</vt:lpstr>
      <vt:lpstr>War of 1812  (Battle of New Orleans 1815)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Westward Expansion</dc:title>
  <dc:creator>kelly.bietz</dc:creator>
  <cp:lastModifiedBy>WendyT</cp:lastModifiedBy>
  <cp:revision>74</cp:revision>
  <dcterms:created xsi:type="dcterms:W3CDTF">2011-03-30T03:46:07Z</dcterms:created>
  <dcterms:modified xsi:type="dcterms:W3CDTF">2013-10-29T04:48:45Z</dcterms:modified>
</cp:coreProperties>
</file>